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2"/>
  </p:notes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0080625" cy="7559675"/>
  <p:notesSz cx="7559675" cy="10691813"/>
  <p:defaultTextStyle>
    <a:defPPr>
      <a:defRPr lang="en-GB"/>
    </a:defPPr>
    <a:lvl1pPr algn="l" defTabSz="449263" rtl="0" eaLnBrk="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5pPr>
    <a:lvl6pPr marL="2286000" algn="l" defTabSz="914400" rtl="0" eaLnBrk="1" latinLnBrk="0" hangingPunct="1">
      <a:defRPr kern="1200">
        <a:solidFill>
          <a:schemeClr val="bg1"/>
        </a:solidFill>
        <a:latin typeface="Times New Roman" pitchFamily="16" charset="0"/>
        <a:ea typeface="+mn-ea"/>
        <a:cs typeface="+mn-cs"/>
      </a:defRPr>
    </a:lvl6pPr>
    <a:lvl7pPr marL="2743200" algn="l" defTabSz="914400" rtl="0" eaLnBrk="1" latinLnBrk="0" hangingPunct="1">
      <a:defRPr kern="1200">
        <a:solidFill>
          <a:schemeClr val="bg1"/>
        </a:solidFill>
        <a:latin typeface="Times New Roman" pitchFamily="16" charset="0"/>
        <a:ea typeface="+mn-ea"/>
        <a:cs typeface="+mn-cs"/>
      </a:defRPr>
    </a:lvl7pPr>
    <a:lvl8pPr marL="3200400" algn="l" defTabSz="914400" rtl="0" eaLnBrk="1" latinLnBrk="0" hangingPunct="1">
      <a:defRPr kern="1200">
        <a:solidFill>
          <a:schemeClr val="bg1"/>
        </a:solidFill>
        <a:latin typeface="Times New Roman" pitchFamily="16" charset="0"/>
        <a:ea typeface="+mn-ea"/>
        <a:cs typeface="+mn-cs"/>
      </a:defRPr>
    </a:lvl8pPr>
    <a:lvl9pPr marL="3657600" algn="l" defTabSz="914400" rtl="0" eaLnBrk="1" latinLnBrk="0" hangingPunct="1">
      <a:defRPr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9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lstStyle/>
          <a:p>
            <a:endParaRPr lang="ru-RU"/>
          </a:p>
        </p:txBody>
      </p:sp>
      <p:sp>
        <p:nvSpPr>
          <p:cNvPr id="3074" name="Rectangle 2"/>
          <p:cNvSpPr>
            <a:spLocks noGrp="1" noChangeArrowheads="1"/>
          </p:cNvSpPr>
          <p:nvPr>
            <p:ph type="sldImg"/>
          </p:nvPr>
        </p:nvSpPr>
        <p:spPr bwMode="auto">
          <a:xfrm>
            <a:off x="1484313" y="900113"/>
            <a:ext cx="4586287" cy="3438525"/>
          </a:xfrm>
          <a:prstGeom prst="rect">
            <a:avLst/>
          </a:prstGeom>
          <a:noFill/>
          <a:ln w="9525" cap="flat">
            <a:noFill/>
            <a:round/>
            <a:headEnd/>
            <a:tailEnd/>
          </a:ln>
          <a:effectLst/>
        </p:spPr>
      </p:sp>
      <p:sp>
        <p:nvSpPr>
          <p:cNvPr id="3075" name="Rectangle 3"/>
          <p:cNvSpPr>
            <a:spLocks noGrp="1" noChangeArrowheads="1"/>
          </p:cNvSpPr>
          <p:nvPr>
            <p:ph type="body"/>
          </p:nvPr>
        </p:nvSpPr>
        <p:spPr bwMode="auto">
          <a:xfrm>
            <a:off x="720725" y="4679950"/>
            <a:ext cx="6116638" cy="50371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3076" name="Text Box 4"/>
          <p:cNvSpPr txBox="1">
            <a:spLocks noChangeArrowheads="1"/>
          </p:cNvSpPr>
          <p:nvPr/>
        </p:nvSpPr>
        <p:spPr bwMode="auto">
          <a:xfrm>
            <a:off x="0" y="0"/>
            <a:ext cx="3278188" cy="533400"/>
          </a:xfrm>
          <a:prstGeom prst="rect">
            <a:avLst/>
          </a:prstGeom>
          <a:noFill/>
          <a:ln w="9525" cap="flat">
            <a:noFill/>
            <a:round/>
            <a:headEnd/>
            <a:tailEnd/>
          </a:ln>
          <a:effectLst/>
        </p:spPr>
        <p:txBody>
          <a:bodyPr wrap="none" anchor="ctr"/>
          <a:lstStyle/>
          <a:p>
            <a:endParaRPr lang="ru-RU"/>
          </a:p>
        </p:txBody>
      </p:sp>
      <p:sp>
        <p:nvSpPr>
          <p:cNvPr id="3077" name="Text Box 5"/>
          <p:cNvSpPr txBox="1">
            <a:spLocks noChangeArrowheads="1"/>
          </p:cNvSpPr>
          <p:nvPr/>
        </p:nvSpPr>
        <p:spPr bwMode="auto">
          <a:xfrm>
            <a:off x="4279900" y="0"/>
            <a:ext cx="3278188" cy="533400"/>
          </a:xfrm>
          <a:prstGeom prst="rect">
            <a:avLst/>
          </a:prstGeom>
          <a:noFill/>
          <a:ln w="9525" cap="flat">
            <a:noFill/>
            <a:round/>
            <a:headEnd/>
            <a:tailEnd/>
          </a:ln>
          <a:effectLst/>
        </p:spPr>
        <p:txBody>
          <a:bodyPr wrap="none" anchor="ctr"/>
          <a:lstStyle/>
          <a:p>
            <a:endParaRPr lang="ru-RU"/>
          </a:p>
        </p:txBody>
      </p:sp>
      <p:sp>
        <p:nvSpPr>
          <p:cNvPr id="3078" name="Text Box 6"/>
          <p:cNvSpPr txBox="1">
            <a:spLocks noChangeArrowheads="1"/>
          </p:cNvSpPr>
          <p:nvPr/>
        </p:nvSpPr>
        <p:spPr bwMode="auto">
          <a:xfrm>
            <a:off x="0" y="10156825"/>
            <a:ext cx="3278188" cy="533400"/>
          </a:xfrm>
          <a:prstGeom prst="rect">
            <a:avLst/>
          </a:prstGeom>
          <a:noFill/>
          <a:ln w="9525" cap="flat">
            <a:noFill/>
            <a:round/>
            <a:headEnd/>
            <a:tailEnd/>
          </a:ln>
          <a:effectLst/>
        </p:spPr>
        <p:txBody>
          <a:bodyPr wrap="none" anchor="ctr"/>
          <a:lstStyle/>
          <a:p>
            <a:endParaRPr lang="ru-RU"/>
          </a:p>
        </p:txBody>
      </p:sp>
      <p:sp>
        <p:nvSpPr>
          <p:cNvPr id="3079" name="Rectangle 7"/>
          <p:cNvSpPr>
            <a:spLocks noGrp="1" noChangeArrowheads="1"/>
          </p:cNvSpPr>
          <p:nvPr>
            <p:ph type="sldNum"/>
          </p:nvPr>
        </p:nvSpPr>
        <p:spPr bwMode="auto">
          <a:xfrm>
            <a:off x="4279900" y="10156825"/>
            <a:ext cx="3276600" cy="531813"/>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marL="215900" indent="-215900" algn="r" eaLnBrk="1">
              <a:lnSpc>
                <a:spcPct val="100000"/>
              </a:lnSpc>
              <a:buSzPct val="45000"/>
              <a:buFont typeface="Wingdings" charset="2"/>
              <a:buNone/>
              <a:tabLst>
                <a:tab pos="449263" algn="l"/>
                <a:tab pos="898525" algn="l"/>
                <a:tab pos="1347788" algn="l"/>
                <a:tab pos="1797050" algn="l"/>
                <a:tab pos="2246313" algn="l"/>
                <a:tab pos="2695575" algn="l"/>
                <a:tab pos="3144838" algn="l"/>
              </a:tabLst>
              <a:defRPr sz="1400">
                <a:solidFill>
                  <a:srgbClr val="000000"/>
                </a:solidFill>
                <a:ea typeface="DejaVu Sans" charset="0"/>
                <a:cs typeface="DejaVu Sans" charset="0"/>
              </a:defRPr>
            </a:lvl1pPr>
          </a:lstStyle>
          <a:p>
            <a:fld id="{974BE774-060A-470B-85BF-EABA436C0F44}"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830BADE-244B-408B-9EEE-A491DBB41109}" type="slidenum">
              <a:rPr lang="ru-RU"/>
              <a:pPr/>
              <a:t>1</a:t>
            </a:fld>
            <a:endParaRPr lang="ru-RU"/>
          </a:p>
        </p:txBody>
      </p:sp>
      <p:sp>
        <p:nvSpPr>
          <p:cNvPr id="4505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AB55ACA-C729-4B7C-9733-7D14D9A72F16}"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ru-RU" sz="1400">
              <a:solidFill>
                <a:srgbClr val="000000"/>
              </a:solidFill>
              <a:ea typeface="DejaVu Sans" charset="0"/>
              <a:cs typeface="DejaVu Sans" charset="0"/>
            </a:endParaRPr>
          </a:p>
        </p:txBody>
      </p:sp>
      <p:sp>
        <p:nvSpPr>
          <p:cNvPr id="4505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505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A0B0286-9B51-49CA-9B37-96F772F6F88B}" type="slidenum">
              <a:rPr lang="ru-RU"/>
              <a:pPr/>
              <a:t>10</a:t>
            </a:fld>
            <a:endParaRPr lang="ru-RU"/>
          </a:p>
        </p:txBody>
      </p:sp>
      <p:sp>
        <p:nvSpPr>
          <p:cNvPr id="5529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827085E-8CAD-4FC7-9BF2-DF7147FDB833}"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sz="1400">
              <a:solidFill>
                <a:srgbClr val="000000"/>
              </a:solidFill>
              <a:ea typeface="DejaVu Sans" charset="0"/>
              <a:cs typeface="DejaVu Sans" charset="0"/>
            </a:endParaRPr>
          </a:p>
        </p:txBody>
      </p:sp>
      <p:sp>
        <p:nvSpPr>
          <p:cNvPr id="5529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529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2F2FF3E-8649-4C16-B25F-176A70DFAA7E}" type="slidenum">
              <a:rPr lang="ru-RU"/>
              <a:pPr/>
              <a:t>11</a:t>
            </a:fld>
            <a:endParaRPr lang="ru-RU"/>
          </a:p>
        </p:txBody>
      </p:sp>
      <p:sp>
        <p:nvSpPr>
          <p:cNvPr id="5632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1FB4352-C019-42D5-BCC6-BE066BBC56A7}"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ru-RU" sz="1400">
              <a:solidFill>
                <a:srgbClr val="000000"/>
              </a:solidFill>
              <a:ea typeface="DejaVu Sans" charset="0"/>
              <a:cs typeface="DejaVu Sans" charset="0"/>
            </a:endParaRPr>
          </a:p>
        </p:txBody>
      </p:sp>
      <p:sp>
        <p:nvSpPr>
          <p:cNvPr id="5632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632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4878301-0F22-49F5-B7D8-2ED57739CAFC}" type="slidenum">
              <a:rPr lang="ru-RU"/>
              <a:pPr/>
              <a:t>12</a:t>
            </a:fld>
            <a:endParaRPr lang="ru-RU"/>
          </a:p>
        </p:txBody>
      </p:sp>
      <p:sp>
        <p:nvSpPr>
          <p:cNvPr id="5734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F68FD51-4ED0-4051-A6AB-086A1BAA3F6E}"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ru-RU" sz="1400">
              <a:solidFill>
                <a:srgbClr val="000000"/>
              </a:solidFill>
              <a:ea typeface="DejaVu Sans" charset="0"/>
              <a:cs typeface="DejaVu Sans" charset="0"/>
            </a:endParaRPr>
          </a:p>
        </p:txBody>
      </p:sp>
      <p:sp>
        <p:nvSpPr>
          <p:cNvPr id="5734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734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074435B-B676-4C0B-8B20-2967C9B3A2F4}" type="slidenum">
              <a:rPr lang="ru-RU"/>
              <a:pPr/>
              <a:t>13</a:t>
            </a:fld>
            <a:endParaRPr lang="ru-RU"/>
          </a:p>
        </p:txBody>
      </p:sp>
      <p:sp>
        <p:nvSpPr>
          <p:cNvPr id="5836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18A2C60-25E2-4058-B383-CB0E708359C5}"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ru-RU" sz="1400">
              <a:solidFill>
                <a:srgbClr val="000000"/>
              </a:solidFill>
              <a:ea typeface="DejaVu Sans" charset="0"/>
              <a:cs typeface="DejaVu Sans" charset="0"/>
            </a:endParaRPr>
          </a:p>
        </p:txBody>
      </p:sp>
      <p:sp>
        <p:nvSpPr>
          <p:cNvPr id="5837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837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C9DE963-EB85-418C-A55F-72036AAAED8B}" type="slidenum">
              <a:rPr lang="ru-RU"/>
              <a:pPr/>
              <a:t>14</a:t>
            </a:fld>
            <a:endParaRPr lang="ru-RU"/>
          </a:p>
        </p:txBody>
      </p:sp>
      <p:sp>
        <p:nvSpPr>
          <p:cNvPr id="5939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54D4BA6-4759-46A4-89FA-CF5B9A706260}"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ru-RU" sz="1400">
              <a:solidFill>
                <a:srgbClr val="000000"/>
              </a:solidFill>
              <a:ea typeface="DejaVu Sans" charset="0"/>
              <a:cs typeface="DejaVu Sans" charset="0"/>
            </a:endParaRPr>
          </a:p>
        </p:txBody>
      </p:sp>
      <p:sp>
        <p:nvSpPr>
          <p:cNvPr id="5939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939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DFE22F7-91F7-49F4-8ACC-3E8F9EB565D4}" type="slidenum">
              <a:rPr lang="ru-RU"/>
              <a:pPr/>
              <a:t>15</a:t>
            </a:fld>
            <a:endParaRPr lang="ru-RU"/>
          </a:p>
        </p:txBody>
      </p:sp>
      <p:sp>
        <p:nvSpPr>
          <p:cNvPr id="6041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40DF4E5-5C46-4B93-BD3D-4F552D01A393}"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ru-RU" sz="1400">
              <a:solidFill>
                <a:srgbClr val="000000"/>
              </a:solidFill>
              <a:ea typeface="DejaVu Sans" charset="0"/>
              <a:cs typeface="DejaVu Sans" charset="0"/>
            </a:endParaRPr>
          </a:p>
        </p:txBody>
      </p:sp>
      <p:sp>
        <p:nvSpPr>
          <p:cNvPr id="6041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041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767D45E-1809-4C73-970B-6714987E6F9B}" type="slidenum">
              <a:rPr lang="ru-RU"/>
              <a:pPr/>
              <a:t>16</a:t>
            </a:fld>
            <a:endParaRPr lang="ru-RU"/>
          </a:p>
        </p:txBody>
      </p:sp>
      <p:sp>
        <p:nvSpPr>
          <p:cNvPr id="6144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432782-AD66-4D94-A6F1-957EBABCF3B2}"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ru-RU" sz="1400">
              <a:solidFill>
                <a:srgbClr val="000000"/>
              </a:solidFill>
              <a:ea typeface="DejaVu Sans" charset="0"/>
              <a:cs typeface="DejaVu Sans" charset="0"/>
            </a:endParaRPr>
          </a:p>
        </p:txBody>
      </p:sp>
      <p:sp>
        <p:nvSpPr>
          <p:cNvPr id="6144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144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7795303-BCC5-4A8A-BAC5-318232658AD7}" type="slidenum">
              <a:rPr lang="ru-RU"/>
              <a:pPr/>
              <a:t>17</a:t>
            </a:fld>
            <a:endParaRPr lang="ru-RU"/>
          </a:p>
        </p:txBody>
      </p:sp>
      <p:sp>
        <p:nvSpPr>
          <p:cNvPr id="6246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2427EEA-1995-4576-A8BC-256CAD9F737E}"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sz="1400">
              <a:solidFill>
                <a:srgbClr val="000000"/>
              </a:solidFill>
              <a:ea typeface="DejaVu Sans" charset="0"/>
              <a:cs typeface="DejaVu Sans" charset="0"/>
            </a:endParaRPr>
          </a:p>
        </p:txBody>
      </p:sp>
      <p:sp>
        <p:nvSpPr>
          <p:cNvPr id="6246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246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B6FFF78-B32B-470B-A0E3-83C461B32157}" type="slidenum">
              <a:rPr lang="ru-RU"/>
              <a:pPr/>
              <a:t>18</a:t>
            </a:fld>
            <a:endParaRPr lang="ru-RU"/>
          </a:p>
        </p:txBody>
      </p:sp>
      <p:sp>
        <p:nvSpPr>
          <p:cNvPr id="6348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6A77D2B-6908-4563-B296-D3A56C45822F}"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ru-RU" sz="1400">
              <a:solidFill>
                <a:srgbClr val="000000"/>
              </a:solidFill>
              <a:ea typeface="DejaVu Sans" charset="0"/>
              <a:cs typeface="DejaVu Sans" charset="0"/>
            </a:endParaRPr>
          </a:p>
        </p:txBody>
      </p:sp>
      <p:sp>
        <p:nvSpPr>
          <p:cNvPr id="6349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349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93C2745-6241-49E9-A7C6-5F53D35E0807}" type="slidenum">
              <a:rPr lang="ru-RU"/>
              <a:pPr/>
              <a:t>19</a:t>
            </a:fld>
            <a:endParaRPr lang="ru-RU"/>
          </a:p>
        </p:txBody>
      </p:sp>
      <p:sp>
        <p:nvSpPr>
          <p:cNvPr id="6451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7E71B8C-23EC-4A38-B70F-1F9A3B2DC89B}"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sz="1400">
              <a:solidFill>
                <a:srgbClr val="000000"/>
              </a:solidFill>
              <a:ea typeface="DejaVu Sans" charset="0"/>
              <a:cs typeface="DejaVu Sans" charset="0"/>
            </a:endParaRPr>
          </a:p>
        </p:txBody>
      </p:sp>
      <p:sp>
        <p:nvSpPr>
          <p:cNvPr id="6451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451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2EEB208-0A69-44F6-87A4-74978B282097}" type="slidenum">
              <a:rPr lang="ru-RU"/>
              <a:pPr/>
              <a:t>2</a:t>
            </a:fld>
            <a:endParaRPr lang="ru-RU"/>
          </a:p>
        </p:txBody>
      </p:sp>
      <p:sp>
        <p:nvSpPr>
          <p:cNvPr id="4608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57A8F5-3E6C-4841-BBF9-C511A3923520}"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sz="1400">
              <a:solidFill>
                <a:srgbClr val="000000"/>
              </a:solidFill>
              <a:ea typeface="DejaVu Sans" charset="0"/>
              <a:cs typeface="DejaVu Sans" charset="0"/>
            </a:endParaRPr>
          </a:p>
        </p:txBody>
      </p:sp>
      <p:sp>
        <p:nvSpPr>
          <p:cNvPr id="4608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608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954A022-57CB-459D-8881-09AA91E86FCA}" type="slidenum">
              <a:rPr lang="ru-RU"/>
              <a:pPr/>
              <a:t>20</a:t>
            </a:fld>
            <a:endParaRPr lang="ru-RU"/>
          </a:p>
        </p:txBody>
      </p:sp>
      <p:sp>
        <p:nvSpPr>
          <p:cNvPr id="6553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583902A-A3BA-44D6-9A6D-915D23989592}"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sz="1400">
              <a:solidFill>
                <a:srgbClr val="000000"/>
              </a:solidFill>
              <a:ea typeface="DejaVu Sans" charset="0"/>
              <a:cs typeface="DejaVu Sans" charset="0"/>
            </a:endParaRPr>
          </a:p>
        </p:txBody>
      </p:sp>
      <p:sp>
        <p:nvSpPr>
          <p:cNvPr id="6553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553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5C643E2-7B39-4042-ACC1-DF817F6D6809}" type="slidenum">
              <a:rPr lang="ru-RU"/>
              <a:pPr/>
              <a:t>21</a:t>
            </a:fld>
            <a:endParaRPr lang="ru-RU"/>
          </a:p>
        </p:txBody>
      </p:sp>
      <p:sp>
        <p:nvSpPr>
          <p:cNvPr id="6656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B17F5BE-FA89-4CDD-A8CD-602DC4F4BBCC}"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ru-RU" sz="1400">
              <a:solidFill>
                <a:srgbClr val="000000"/>
              </a:solidFill>
              <a:ea typeface="DejaVu Sans" charset="0"/>
              <a:cs typeface="DejaVu Sans" charset="0"/>
            </a:endParaRPr>
          </a:p>
        </p:txBody>
      </p:sp>
      <p:sp>
        <p:nvSpPr>
          <p:cNvPr id="6656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656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0A02E78-0750-48AD-97C0-800F0F5F6ACE}" type="slidenum">
              <a:rPr lang="ru-RU"/>
              <a:pPr/>
              <a:t>22</a:t>
            </a:fld>
            <a:endParaRPr lang="ru-RU"/>
          </a:p>
        </p:txBody>
      </p:sp>
      <p:sp>
        <p:nvSpPr>
          <p:cNvPr id="6758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DAADC54-1773-41F7-B518-2D013200E0A6}"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ru-RU" sz="1400">
              <a:solidFill>
                <a:srgbClr val="000000"/>
              </a:solidFill>
              <a:ea typeface="DejaVu Sans" charset="0"/>
              <a:cs typeface="DejaVu Sans" charset="0"/>
            </a:endParaRPr>
          </a:p>
        </p:txBody>
      </p:sp>
      <p:sp>
        <p:nvSpPr>
          <p:cNvPr id="6758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758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746A4B8-55E5-493F-BEFD-6C656EC4B6F8}" type="slidenum">
              <a:rPr lang="ru-RU"/>
              <a:pPr/>
              <a:t>23</a:t>
            </a:fld>
            <a:endParaRPr lang="ru-RU"/>
          </a:p>
        </p:txBody>
      </p:sp>
      <p:sp>
        <p:nvSpPr>
          <p:cNvPr id="6860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C3D5644-589C-4FA6-A644-D23900F67591}"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ru-RU" sz="1400">
              <a:solidFill>
                <a:srgbClr val="000000"/>
              </a:solidFill>
              <a:ea typeface="DejaVu Sans" charset="0"/>
              <a:cs typeface="DejaVu Sans" charset="0"/>
            </a:endParaRPr>
          </a:p>
        </p:txBody>
      </p:sp>
      <p:sp>
        <p:nvSpPr>
          <p:cNvPr id="6861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861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1138DCF-330C-4743-85F5-D7E063E1BC20}" type="slidenum">
              <a:rPr lang="ru-RU"/>
              <a:pPr/>
              <a:t>24</a:t>
            </a:fld>
            <a:endParaRPr lang="ru-RU"/>
          </a:p>
        </p:txBody>
      </p:sp>
      <p:sp>
        <p:nvSpPr>
          <p:cNvPr id="6963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0A1B84-1108-4F3E-87F5-7F8943887B2B}"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ru-RU" sz="1400">
              <a:solidFill>
                <a:srgbClr val="000000"/>
              </a:solidFill>
              <a:ea typeface="DejaVu Sans" charset="0"/>
              <a:cs typeface="DejaVu Sans" charset="0"/>
            </a:endParaRPr>
          </a:p>
        </p:txBody>
      </p:sp>
      <p:sp>
        <p:nvSpPr>
          <p:cNvPr id="6963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6963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5857A84-BD69-4B40-AEF8-6A4451F7CFC7}" type="slidenum">
              <a:rPr lang="ru-RU"/>
              <a:pPr/>
              <a:t>25</a:t>
            </a:fld>
            <a:endParaRPr lang="ru-RU"/>
          </a:p>
        </p:txBody>
      </p:sp>
      <p:sp>
        <p:nvSpPr>
          <p:cNvPr id="7065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FDF509B-A6F6-4510-B8D5-F972713F5D32}"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ru-RU" sz="1400">
              <a:solidFill>
                <a:srgbClr val="000000"/>
              </a:solidFill>
              <a:ea typeface="DejaVu Sans" charset="0"/>
              <a:cs typeface="DejaVu Sans" charset="0"/>
            </a:endParaRPr>
          </a:p>
        </p:txBody>
      </p:sp>
      <p:sp>
        <p:nvSpPr>
          <p:cNvPr id="7065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065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FBD4B90-32D5-4E89-BE11-61D6B741DA81}" type="slidenum">
              <a:rPr lang="ru-RU"/>
              <a:pPr/>
              <a:t>26</a:t>
            </a:fld>
            <a:endParaRPr lang="ru-RU"/>
          </a:p>
        </p:txBody>
      </p:sp>
      <p:sp>
        <p:nvSpPr>
          <p:cNvPr id="7168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8599612-0FC7-4274-ABAC-E702645D4CF2}"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ru-RU" sz="1400">
              <a:solidFill>
                <a:srgbClr val="000000"/>
              </a:solidFill>
              <a:ea typeface="DejaVu Sans" charset="0"/>
              <a:cs typeface="DejaVu Sans" charset="0"/>
            </a:endParaRPr>
          </a:p>
        </p:txBody>
      </p:sp>
      <p:sp>
        <p:nvSpPr>
          <p:cNvPr id="7168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168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BB065EE-C583-4B69-BF21-989D63B945F8}" type="slidenum">
              <a:rPr lang="ru-RU"/>
              <a:pPr/>
              <a:t>27</a:t>
            </a:fld>
            <a:endParaRPr lang="ru-RU"/>
          </a:p>
        </p:txBody>
      </p:sp>
      <p:sp>
        <p:nvSpPr>
          <p:cNvPr id="7270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8977B6D-B611-46F3-8686-B1E638014BBD}"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27</a:t>
            </a:fld>
            <a:endParaRPr lang="ru-RU" sz="1400">
              <a:solidFill>
                <a:srgbClr val="000000"/>
              </a:solidFill>
              <a:ea typeface="DejaVu Sans" charset="0"/>
              <a:cs typeface="DejaVu Sans" charset="0"/>
            </a:endParaRPr>
          </a:p>
        </p:txBody>
      </p:sp>
      <p:sp>
        <p:nvSpPr>
          <p:cNvPr id="7270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270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23B9931-D994-42E9-A793-01DF72A8768B}" type="slidenum">
              <a:rPr lang="ru-RU"/>
              <a:pPr/>
              <a:t>28</a:t>
            </a:fld>
            <a:endParaRPr lang="ru-RU"/>
          </a:p>
        </p:txBody>
      </p:sp>
      <p:sp>
        <p:nvSpPr>
          <p:cNvPr id="7372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28D63EA-99DE-4656-B118-962751259464}"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ru-RU" sz="1400">
              <a:solidFill>
                <a:srgbClr val="000000"/>
              </a:solidFill>
              <a:ea typeface="DejaVu Sans" charset="0"/>
              <a:cs typeface="DejaVu Sans" charset="0"/>
            </a:endParaRPr>
          </a:p>
        </p:txBody>
      </p:sp>
      <p:sp>
        <p:nvSpPr>
          <p:cNvPr id="7373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373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ACD4A8A-4008-4A65-8C35-ADD13A7A3100}" type="slidenum">
              <a:rPr lang="ru-RU"/>
              <a:pPr/>
              <a:t>29</a:t>
            </a:fld>
            <a:endParaRPr lang="ru-RU"/>
          </a:p>
        </p:txBody>
      </p:sp>
      <p:sp>
        <p:nvSpPr>
          <p:cNvPr id="7475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5B2BFCD-E713-44CA-ADC2-85892A0BAB91}"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ru-RU" sz="1400">
              <a:solidFill>
                <a:srgbClr val="000000"/>
              </a:solidFill>
              <a:ea typeface="DejaVu Sans" charset="0"/>
              <a:cs typeface="DejaVu Sans" charset="0"/>
            </a:endParaRPr>
          </a:p>
        </p:txBody>
      </p:sp>
      <p:sp>
        <p:nvSpPr>
          <p:cNvPr id="7475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475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034AFFA-E0D2-4C48-946E-B06D4DFB2629}" type="slidenum">
              <a:rPr lang="ru-RU"/>
              <a:pPr/>
              <a:t>3</a:t>
            </a:fld>
            <a:endParaRPr lang="ru-RU"/>
          </a:p>
        </p:txBody>
      </p:sp>
      <p:sp>
        <p:nvSpPr>
          <p:cNvPr id="4710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1F61318-4705-4608-97D8-0C2278DEB23C}"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sz="1400">
              <a:solidFill>
                <a:srgbClr val="000000"/>
              </a:solidFill>
              <a:ea typeface="DejaVu Sans" charset="0"/>
              <a:cs typeface="DejaVu Sans" charset="0"/>
            </a:endParaRPr>
          </a:p>
        </p:txBody>
      </p:sp>
      <p:sp>
        <p:nvSpPr>
          <p:cNvPr id="4710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710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1F7FE4B-E624-4E12-B4E1-41C89CAE4377}" type="slidenum">
              <a:rPr lang="ru-RU"/>
              <a:pPr/>
              <a:t>30</a:t>
            </a:fld>
            <a:endParaRPr lang="ru-RU"/>
          </a:p>
        </p:txBody>
      </p:sp>
      <p:sp>
        <p:nvSpPr>
          <p:cNvPr id="7577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687586F-6030-45C8-944B-3595BBC05114}"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ru-RU" sz="1400">
              <a:solidFill>
                <a:srgbClr val="000000"/>
              </a:solidFill>
              <a:ea typeface="DejaVu Sans" charset="0"/>
              <a:cs typeface="DejaVu Sans" charset="0"/>
            </a:endParaRPr>
          </a:p>
        </p:txBody>
      </p:sp>
      <p:sp>
        <p:nvSpPr>
          <p:cNvPr id="7577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577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C6E0392-47E4-4F82-B9D8-7964C2C1CF0A}" type="slidenum">
              <a:rPr lang="ru-RU"/>
              <a:pPr/>
              <a:t>31</a:t>
            </a:fld>
            <a:endParaRPr lang="ru-RU"/>
          </a:p>
        </p:txBody>
      </p:sp>
      <p:sp>
        <p:nvSpPr>
          <p:cNvPr id="7680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D448FB6-9735-4F10-A215-3F8E05F86EB2}"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31</a:t>
            </a:fld>
            <a:endParaRPr lang="ru-RU" sz="1400">
              <a:solidFill>
                <a:srgbClr val="000000"/>
              </a:solidFill>
              <a:ea typeface="DejaVu Sans" charset="0"/>
              <a:cs typeface="DejaVu Sans" charset="0"/>
            </a:endParaRPr>
          </a:p>
        </p:txBody>
      </p:sp>
      <p:sp>
        <p:nvSpPr>
          <p:cNvPr id="7680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680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83DF227-907A-451C-93D4-027FA64A2B92}" type="slidenum">
              <a:rPr lang="ru-RU"/>
              <a:pPr/>
              <a:t>32</a:t>
            </a:fld>
            <a:endParaRPr lang="ru-RU"/>
          </a:p>
        </p:txBody>
      </p:sp>
      <p:sp>
        <p:nvSpPr>
          <p:cNvPr id="7782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5A6DFDB-47BC-40E5-8236-D3D2BB69A77F}"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32</a:t>
            </a:fld>
            <a:endParaRPr lang="ru-RU" sz="1400">
              <a:solidFill>
                <a:srgbClr val="000000"/>
              </a:solidFill>
              <a:ea typeface="DejaVu Sans" charset="0"/>
              <a:cs typeface="DejaVu Sans" charset="0"/>
            </a:endParaRPr>
          </a:p>
        </p:txBody>
      </p:sp>
      <p:sp>
        <p:nvSpPr>
          <p:cNvPr id="7782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782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FE23F64-4803-46EA-9D14-A3B91D61DA8B}" type="slidenum">
              <a:rPr lang="ru-RU"/>
              <a:pPr/>
              <a:t>33</a:t>
            </a:fld>
            <a:endParaRPr lang="ru-RU"/>
          </a:p>
        </p:txBody>
      </p:sp>
      <p:sp>
        <p:nvSpPr>
          <p:cNvPr id="7884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0FD3138-F4A9-45DD-866B-3704990DDEDB}"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33</a:t>
            </a:fld>
            <a:endParaRPr lang="ru-RU" sz="1400">
              <a:solidFill>
                <a:srgbClr val="000000"/>
              </a:solidFill>
              <a:ea typeface="DejaVu Sans" charset="0"/>
              <a:cs typeface="DejaVu Sans" charset="0"/>
            </a:endParaRPr>
          </a:p>
        </p:txBody>
      </p:sp>
      <p:sp>
        <p:nvSpPr>
          <p:cNvPr id="7885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885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1BA7FD5-DEE7-4E38-84CA-1499395458C6}" type="slidenum">
              <a:rPr lang="ru-RU"/>
              <a:pPr/>
              <a:t>34</a:t>
            </a:fld>
            <a:endParaRPr lang="ru-RU"/>
          </a:p>
        </p:txBody>
      </p:sp>
      <p:sp>
        <p:nvSpPr>
          <p:cNvPr id="7987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28B6F9F-D658-4765-B431-AD377096611E}"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34</a:t>
            </a:fld>
            <a:endParaRPr lang="ru-RU" sz="1400">
              <a:solidFill>
                <a:srgbClr val="000000"/>
              </a:solidFill>
              <a:ea typeface="DejaVu Sans" charset="0"/>
              <a:cs typeface="DejaVu Sans" charset="0"/>
            </a:endParaRPr>
          </a:p>
        </p:txBody>
      </p:sp>
      <p:sp>
        <p:nvSpPr>
          <p:cNvPr id="7987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7987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46957D8-29F1-4317-8FA6-773FB51008EF}" type="slidenum">
              <a:rPr lang="ru-RU"/>
              <a:pPr/>
              <a:t>35</a:t>
            </a:fld>
            <a:endParaRPr lang="ru-RU"/>
          </a:p>
        </p:txBody>
      </p:sp>
      <p:sp>
        <p:nvSpPr>
          <p:cNvPr id="8089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E0FFA4B-3662-45EC-811D-28BBB9E0AB67}"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35</a:t>
            </a:fld>
            <a:endParaRPr lang="ru-RU" sz="1400">
              <a:solidFill>
                <a:srgbClr val="000000"/>
              </a:solidFill>
              <a:ea typeface="DejaVu Sans" charset="0"/>
              <a:cs typeface="DejaVu Sans" charset="0"/>
            </a:endParaRPr>
          </a:p>
        </p:txBody>
      </p:sp>
      <p:sp>
        <p:nvSpPr>
          <p:cNvPr id="8089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8089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05DBCA4-192D-4EE7-A473-D469FAC7DA8A}" type="slidenum">
              <a:rPr lang="ru-RU"/>
              <a:pPr/>
              <a:t>36</a:t>
            </a:fld>
            <a:endParaRPr lang="ru-RU"/>
          </a:p>
        </p:txBody>
      </p:sp>
      <p:sp>
        <p:nvSpPr>
          <p:cNvPr id="8192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9866873-10D1-4344-8C32-93D833BD2400}"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36</a:t>
            </a:fld>
            <a:endParaRPr lang="ru-RU" sz="1400">
              <a:solidFill>
                <a:srgbClr val="000000"/>
              </a:solidFill>
              <a:ea typeface="DejaVu Sans" charset="0"/>
              <a:cs typeface="DejaVu Sans" charset="0"/>
            </a:endParaRPr>
          </a:p>
        </p:txBody>
      </p:sp>
      <p:sp>
        <p:nvSpPr>
          <p:cNvPr id="8192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8192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1A026DD-A85B-4A55-BBE9-AEB2DAE2491B}" type="slidenum">
              <a:rPr lang="ru-RU"/>
              <a:pPr/>
              <a:t>37</a:t>
            </a:fld>
            <a:endParaRPr lang="ru-RU"/>
          </a:p>
        </p:txBody>
      </p:sp>
      <p:sp>
        <p:nvSpPr>
          <p:cNvPr id="8294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9AAB35A-9FE7-45E8-A610-798335E771B1}"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37</a:t>
            </a:fld>
            <a:endParaRPr lang="ru-RU" sz="1400">
              <a:solidFill>
                <a:srgbClr val="000000"/>
              </a:solidFill>
              <a:ea typeface="DejaVu Sans" charset="0"/>
              <a:cs typeface="DejaVu Sans" charset="0"/>
            </a:endParaRPr>
          </a:p>
        </p:txBody>
      </p:sp>
      <p:sp>
        <p:nvSpPr>
          <p:cNvPr id="8294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8294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B7C0B5F-E41B-4010-9E08-937E3A914942}" type="slidenum">
              <a:rPr lang="ru-RU"/>
              <a:pPr/>
              <a:t>38</a:t>
            </a:fld>
            <a:endParaRPr lang="ru-RU"/>
          </a:p>
        </p:txBody>
      </p:sp>
      <p:sp>
        <p:nvSpPr>
          <p:cNvPr id="8396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F92E643-B292-42A8-B4B0-35522F4ECBDC}"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38</a:t>
            </a:fld>
            <a:endParaRPr lang="ru-RU" sz="1400">
              <a:solidFill>
                <a:srgbClr val="000000"/>
              </a:solidFill>
              <a:ea typeface="DejaVu Sans" charset="0"/>
              <a:cs typeface="DejaVu Sans" charset="0"/>
            </a:endParaRPr>
          </a:p>
        </p:txBody>
      </p:sp>
      <p:sp>
        <p:nvSpPr>
          <p:cNvPr id="8397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8397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DB50775-374B-4A5A-A85E-87CCBB721091}" type="slidenum">
              <a:rPr lang="ru-RU"/>
              <a:pPr/>
              <a:t>39</a:t>
            </a:fld>
            <a:endParaRPr lang="ru-RU"/>
          </a:p>
        </p:txBody>
      </p:sp>
      <p:sp>
        <p:nvSpPr>
          <p:cNvPr id="8499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D808EC-38EF-47DF-A556-8A61DE1E2AB7}"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39</a:t>
            </a:fld>
            <a:endParaRPr lang="ru-RU" sz="1400">
              <a:solidFill>
                <a:srgbClr val="000000"/>
              </a:solidFill>
              <a:ea typeface="DejaVu Sans" charset="0"/>
              <a:cs typeface="DejaVu Sans" charset="0"/>
            </a:endParaRPr>
          </a:p>
        </p:txBody>
      </p:sp>
      <p:sp>
        <p:nvSpPr>
          <p:cNvPr id="8499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8499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6224C95-C568-4D23-836B-BE18190ABFAD}" type="slidenum">
              <a:rPr lang="ru-RU"/>
              <a:pPr/>
              <a:t>4</a:t>
            </a:fld>
            <a:endParaRPr lang="ru-RU"/>
          </a:p>
        </p:txBody>
      </p:sp>
      <p:sp>
        <p:nvSpPr>
          <p:cNvPr id="4812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07BE4B5-2DD0-4C6A-AA3B-B4B6A43955BE}"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400">
              <a:solidFill>
                <a:srgbClr val="000000"/>
              </a:solidFill>
              <a:ea typeface="DejaVu Sans" charset="0"/>
              <a:cs typeface="DejaVu Sans" charset="0"/>
            </a:endParaRPr>
          </a:p>
        </p:txBody>
      </p:sp>
      <p:sp>
        <p:nvSpPr>
          <p:cNvPr id="4813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4813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BE6C724-9050-4F23-9C29-B5B42F21C509}" type="slidenum">
              <a:rPr lang="ru-RU"/>
              <a:pPr/>
              <a:t>5</a:t>
            </a:fld>
            <a:endParaRPr lang="ru-RU"/>
          </a:p>
        </p:txBody>
      </p:sp>
      <p:sp>
        <p:nvSpPr>
          <p:cNvPr id="50177"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3FBF43-0DC0-435F-A6D9-D349FCED83E3}"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sz="1400">
              <a:solidFill>
                <a:srgbClr val="000000"/>
              </a:solidFill>
              <a:ea typeface="DejaVu Sans" charset="0"/>
              <a:cs typeface="DejaVu Sans" charset="0"/>
            </a:endParaRPr>
          </a:p>
        </p:txBody>
      </p:sp>
      <p:sp>
        <p:nvSpPr>
          <p:cNvPr id="50178"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0179"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C83D814-4E41-4D52-98DF-2023F44A6B16}" type="slidenum">
              <a:rPr lang="ru-RU"/>
              <a:pPr/>
              <a:t>6</a:t>
            </a:fld>
            <a:endParaRPr lang="ru-RU"/>
          </a:p>
        </p:txBody>
      </p:sp>
      <p:sp>
        <p:nvSpPr>
          <p:cNvPr id="51201"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51A7778-D6C3-4CC2-A678-F6442E4850AE}"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ru-RU" sz="1400">
              <a:solidFill>
                <a:srgbClr val="000000"/>
              </a:solidFill>
              <a:ea typeface="DejaVu Sans" charset="0"/>
              <a:cs typeface="DejaVu Sans" charset="0"/>
            </a:endParaRPr>
          </a:p>
        </p:txBody>
      </p:sp>
      <p:sp>
        <p:nvSpPr>
          <p:cNvPr id="51202"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1203"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8E64F23-8918-4F7C-8A12-1834182D2AB9}" type="slidenum">
              <a:rPr lang="ru-RU"/>
              <a:pPr/>
              <a:t>7</a:t>
            </a:fld>
            <a:endParaRPr lang="ru-RU"/>
          </a:p>
        </p:txBody>
      </p:sp>
      <p:sp>
        <p:nvSpPr>
          <p:cNvPr id="52225"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D95D504-437B-4275-81CB-AD0B91B59AB1}"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ru-RU" sz="1400">
              <a:solidFill>
                <a:srgbClr val="000000"/>
              </a:solidFill>
              <a:ea typeface="DejaVu Sans" charset="0"/>
              <a:cs typeface="DejaVu Sans" charset="0"/>
            </a:endParaRPr>
          </a:p>
        </p:txBody>
      </p:sp>
      <p:sp>
        <p:nvSpPr>
          <p:cNvPr id="52226"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2227"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D9F9E62-FBC6-4009-BB68-25782D472D2D}" type="slidenum">
              <a:rPr lang="ru-RU"/>
              <a:pPr/>
              <a:t>8</a:t>
            </a:fld>
            <a:endParaRPr lang="ru-RU"/>
          </a:p>
        </p:txBody>
      </p:sp>
      <p:sp>
        <p:nvSpPr>
          <p:cNvPr id="53249"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50FFB66-576C-40F7-822B-CB4604D023E9}"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ru-RU" sz="1400">
              <a:solidFill>
                <a:srgbClr val="000000"/>
              </a:solidFill>
              <a:ea typeface="DejaVu Sans" charset="0"/>
              <a:cs typeface="DejaVu Sans" charset="0"/>
            </a:endParaRPr>
          </a:p>
        </p:txBody>
      </p:sp>
      <p:sp>
        <p:nvSpPr>
          <p:cNvPr id="53250"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3251"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844CC51-5469-46CA-BEA0-CE7E21DCB173}" type="slidenum">
              <a:rPr lang="ru-RU"/>
              <a:pPr/>
              <a:t>9</a:t>
            </a:fld>
            <a:endParaRPr lang="ru-RU"/>
          </a:p>
        </p:txBody>
      </p:sp>
      <p:sp>
        <p:nvSpPr>
          <p:cNvPr id="54273" name="Text Box 1"/>
          <p:cNvSpPr txBox="1">
            <a:spLocks noChangeArrowheads="1"/>
          </p:cNvSpPr>
          <p:nvPr/>
        </p:nvSpPr>
        <p:spPr bwMode="auto">
          <a:xfrm>
            <a:off x="4279900" y="10156825"/>
            <a:ext cx="3278188" cy="533400"/>
          </a:xfrm>
          <a:prstGeom prst="rect">
            <a:avLst/>
          </a:prstGeom>
          <a:noFill/>
          <a:ln w="9525" cap="flat">
            <a:noFill/>
            <a:round/>
            <a:headEnd/>
            <a:tailEnd/>
          </a:ln>
          <a:effectLst/>
        </p:spPr>
        <p:txBody>
          <a:bodyPr lIns="0" tIns="0" rIns="0" bIns="0" anchor="b"/>
          <a:lstStyle/>
          <a:p>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3F10A21-1235-4950-B2BB-0F10786447C0}" type="slidenum">
              <a:rPr lang="ru-RU" sz="1400">
                <a:solidFill>
                  <a:srgbClr val="000000"/>
                </a:solidFill>
                <a:ea typeface="DejaVu Sans" charset="0"/>
                <a:cs typeface="DejaVu Sans" charset="0"/>
              </a:rPr>
              <a:pPr algn="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sz="1400">
              <a:solidFill>
                <a:srgbClr val="000000"/>
              </a:solidFill>
              <a:ea typeface="DejaVu Sans" charset="0"/>
              <a:cs typeface="DejaVu Sans" charset="0"/>
            </a:endParaRPr>
          </a:p>
        </p:txBody>
      </p:sp>
      <p:sp>
        <p:nvSpPr>
          <p:cNvPr id="54274" name="Rectangle 2"/>
          <p:cNvSpPr txBox="1">
            <a:spLocks noChangeArrowheads="1"/>
          </p:cNvSpPr>
          <p:nvPr>
            <p:ph type="sldImg"/>
          </p:nvPr>
        </p:nvSpPr>
        <p:spPr bwMode="auto">
          <a:xfrm>
            <a:off x="1484313" y="900113"/>
            <a:ext cx="4589462" cy="3441700"/>
          </a:xfrm>
          <a:prstGeom prst="rect">
            <a:avLst/>
          </a:prstGeom>
          <a:solidFill>
            <a:srgbClr val="FFFFFF"/>
          </a:solidFill>
          <a:ln>
            <a:solidFill>
              <a:srgbClr val="000000"/>
            </a:solidFill>
            <a:miter lim="800000"/>
            <a:headEnd/>
            <a:tailEnd/>
          </a:ln>
        </p:spPr>
      </p:sp>
      <p:sp>
        <p:nvSpPr>
          <p:cNvPr id="54275" name="Text Box 3"/>
          <p:cNvSpPr txBox="1">
            <a:spLocks noChangeArrowheads="1"/>
          </p:cNvSpPr>
          <p:nvPr/>
        </p:nvSpPr>
        <p:spPr bwMode="auto">
          <a:xfrm>
            <a:off x="720725" y="4679950"/>
            <a:ext cx="6119813" cy="5040313"/>
          </a:xfrm>
          <a:prstGeom prst="rect">
            <a:avLst/>
          </a:prstGeom>
          <a:noFill/>
          <a:ln w="9525" cap="flat">
            <a:noFill/>
            <a:round/>
            <a:headEnd/>
            <a:tailEnd/>
          </a:ln>
          <a:effectLst/>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омер слайда 3"/>
          <p:cNvSpPr>
            <a:spLocks noGrp="1"/>
          </p:cNvSpPr>
          <p:nvPr>
            <p:ph type="sldNum" idx="10"/>
          </p:nvPr>
        </p:nvSpPr>
        <p:spPr/>
        <p:txBody>
          <a:bodyPr/>
          <a:lstStyle>
            <a:lvl1pPr>
              <a:defRPr/>
            </a:lvl1pPr>
          </a:lstStyle>
          <a:p>
            <a:fld id="{F5A83B2D-3B99-4849-B0FF-CA7F4CD5971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831AC316-250C-4177-B5D6-335E0E046F3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4088" y="301625"/>
            <a:ext cx="226695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4845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5119945E-42BC-4042-B74E-062280FC3A91}"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Номер слайда 3"/>
          <p:cNvSpPr>
            <a:spLocks noGrp="1"/>
          </p:cNvSpPr>
          <p:nvPr>
            <p:ph type="sldNum" idx="10"/>
          </p:nvPr>
        </p:nvSpPr>
        <p:spPr/>
        <p:txBody>
          <a:bodyPr/>
          <a:lstStyle>
            <a:lvl1pPr>
              <a:defRPr/>
            </a:lvl1pPr>
          </a:lstStyle>
          <a:p>
            <a:fld id="{50430DA0-221E-4813-8630-984749416B6C}"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62168016-F739-46A8-924A-A607B7DBB462}"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idx="10"/>
          </p:nvPr>
        </p:nvSpPr>
        <p:spPr/>
        <p:txBody>
          <a:bodyPr/>
          <a:lstStyle>
            <a:lvl1pPr>
              <a:defRPr/>
            </a:lvl1pPr>
          </a:lstStyle>
          <a:p>
            <a:fld id="{E06BF7C8-EA1A-43F4-A9E4-9940507F4EA2}"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80022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800225"/>
            <a:ext cx="445928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idx="10"/>
          </p:nvPr>
        </p:nvSpPr>
        <p:spPr/>
        <p:txBody>
          <a:bodyPr/>
          <a:lstStyle>
            <a:lvl1pPr>
              <a:defRPr/>
            </a:lvl1pPr>
          </a:lstStyle>
          <a:p>
            <a:fld id="{1077472F-A584-490D-9CF0-F1F0404FB296}"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idx="10"/>
          </p:nvPr>
        </p:nvSpPr>
        <p:spPr/>
        <p:txBody>
          <a:bodyPr/>
          <a:lstStyle>
            <a:lvl1pPr>
              <a:defRPr/>
            </a:lvl1pPr>
          </a:lstStyle>
          <a:p>
            <a:fld id="{F4376536-5D2C-4373-BEB3-FE534A532FCE}"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idx="10"/>
          </p:nvPr>
        </p:nvSpPr>
        <p:spPr/>
        <p:txBody>
          <a:bodyPr/>
          <a:lstStyle>
            <a:lvl1pPr>
              <a:defRPr/>
            </a:lvl1pPr>
          </a:lstStyle>
          <a:p>
            <a:fld id="{FF2058FB-8E8E-4D30-8CB0-582A5F5CF990}"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lvl1pPr>
              <a:defRPr/>
            </a:lvl1pPr>
          </a:lstStyle>
          <a:p>
            <a:fld id="{4A4D07FE-85C2-4EA5-BDF8-C2757EBE15B0}"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idx="10"/>
          </p:nvPr>
        </p:nvSpPr>
        <p:spPr/>
        <p:txBody>
          <a:bodyPr/>
          <a:lstStyle>
            <a:lvl1pPr>
              <a:defRPr/>
            </a:lvl1pPr>
          </a:lstStyle>
          <a:p>
            <a:fld id="{C9F41FED-5F1B-4376-88A3-2713467A20D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D4DA065B-F6E4-4A66-8AAC-9EA542CAFA86}"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idx="10"/>
          </p:nvPr>
        </p:nvSpPr>
        <p:spPr/>
        <p:txBody>
          <a:bodyPr/>
          <a:lstStyle>
            <a:lvl1pPr>
              <a:defRPr/>
            </a:lvl1pPr>
          </a:lstStyle>
          <a:p>
            <a:fld id="{61DDE16E-AD2E-4426-8FDE-2BD537845D6A}"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A44AF080-F38E-4DD7-B580-1BCD09A2FD8B}"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576263"/>
            <a:ext cx="2266950" cy="56054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576263"/>
            <a:ext cx="6650037" cy="56054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омер слайда 3"/>
          <p:cNvSpPr>
            <a:spLocks noGrp="1"/>
          </p:cNvSpPr>
          <p:nvPr>
            <p:ph type="sldNum" idx="10"/>
          </p:nvPr>
        </p:nvSpPr>
        <p:spPr/>
        <p:txBody>
          <a:bodyPr/>
          <a:lstStyle>
            <a:lvl1pPr>
              <a:defRPr/>
            </a:lvl1pPr>
          </a:lstStyle>
          <a:p>
            <a:fld id="{97309D51-B01B-4280-9B30-FE475509E166}"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омер слайда 3"/>
          <p:cNvSpPr>
            <a:spLocks noGrp="1"/>
          </p:cNvSpPr>
          <p:nvPr>
            <p:ph type="sldNum" idx="10"/>
          </p:nvPr>
        </p:nvSpPr>
        <p:spPr/>
        <p:txBody>
          <a:bodyPr/>
          <a:lstStyle>
            <a:lvl1pPr>
              <a:defRPr/>
            </a:lvl1pPr>
          </a:lstStyle>
          <a:p>
            <a:fld id="{DBC0B5D1-FBFF-4CA0-9202-CF92F207481F}"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75"/>
            <a:ext cx="44577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idx="10"/>
          </p:nvPr>
        </p:nvSpPr>
        <p:spPr/>
        <p:txBody>
          <a:bodyPr/>
          <a:lstStyle>
            <a:lvl1pPr>
              <a:defRPr/>
            </a:lvl1pPr>
          </a:lstStyle>
          <a:p>
            <a:fld id="{729F3876-1C5C-419A-AFC5-719A7E72F9A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омер слайда 6"/>
          <p:cNvSpPr>
            <a:spLocks noGrp="1"/>
          </p:cNvSpPr>
          <p:nvPr>
            <p:ph type="sldNum" idx="10"/>
          </p:nvPr>
        </p:nvSpPr>
        <p:spPr/>
        <p:txBody>
          <a:bodyPr/>
          <a:lstStyle>
            <a:lvl1pPr>
              <a:defRPr/>
            </a:lvl1pPr>
          </a:lstStyle>
          <a:p>
            <a:fld id="{CE04751E-AE58-4C56-BEB4-BF2C522B47C4}"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омер слайда 2"/>
          <p:cNvSpPr>
            <a:spLocks noGrp="1"/>
          </p:cNvSpPr>
          <p:nvPr>
            <p:ph type="sldNum" idx="10"/>
          </p:nvPr>
        </p:nvSpPr>
        <p:spPr/>
        <p:txBody>
          <a:bodyPr/>
          <a:lstStyle>
            <a:lvl1pPr>
              <a:defRPr/>
            </a:lvl1pPr>
          </a:lstStyle>
          <a:p>
            <a:fld id="{601909EC-3C99-46DC-A675-E45F8F9193FA}"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1"/>
          <p:cNvSpPr>
            <a:spLocks noGrp="1"/>
          </p:cNvSpPr>
          <p:nvPr>
            <p:ph type="sldNum" idx="10"/>
          </p:nvPr>
        </p:nvSpPr>
        <p:spPr/>
        <p:txBody>
          <a:bodyPr/>
          <a:lstStyle>
            <a:lvl1pPr>
              <a:defRPr/>
            </a:lvl1pPr>
          </a:lstStyle>
          <a:p>
            <a:fld id="{CD9321A2-0575-42DA-9D56-35E65DE3816E}"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idx="10"/>
          </p:nvPr>
        </p:nvSpPr>
        <p:spPr/>
        <p:txBody>
          <a:bodyPr/>
          <a:lstStyle>
            <a:lvl1pPr>
              <a:defRPr/>
            </a:lvl1pPr>
          </a:lstStyle>
          <a:p>
            <a:fld id="{266FE66D-A1CD-4FC7-8F7C-A318E4823AE3}"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омер слайда 4"/>
          <p:cNvSpPr>
            <a:spLocks noGrp="1"/>
          </p:cNvSpPr>
          <p:nvPr>
            <p:ph type="sldNum" idx="10"/>
          </p:nvPr>
        </p:nvSpPr>
        <p:spPr/>
        <p:txBody>
          <a:bodyPr/>
          <a:lstStyle>
            <a:lvl1pPr>
              <a:defRPr/>
            </a:lvl1pPr>
          </a:lstStyle>
          <a:p>
            <a:fld id="{5788F814-7718-48B3-A227-FCACA3C13440}"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7800" cy="1258888"/>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6" name="Rectangle 2"/>
          <p:cNvSpPr>
            <a:spLocks noGrp="1" noChangeArrowheads="1"/>
          </p:cNvSpPr>
          <p:nvPr>
            <p:ph type="body" idx="1"/>
          </p:nvPr>
        </p:nvSpPr>
        <p:spPr bwMode="auto">
          <a:xfrm>
            <a:off x="503238" y="1768475"/>
            <a:ext cx="9067800" cy="4381500"/>
          </a:xfrm>
          <a:prstGeom prst="rect">
            <a:avLst/>
          </a:prstGeom>
          <a:noFill/>
          <a:ln w="9525" cap="flat">
            <a:noFill/>
            <a:round/>
            <a:headEnd/>
            <a:tailEnd/>
          </a:ln>
          <a:effectLst/>
        </p:spPr>
        <p:txBody>
          <a:bodyPr vert="horz" wrap="square" lIns="0" tIns="2808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p:txBody>
      </p:sp>
      <p:sp>
        <p:nvSpPr>
          <p:cNvPr id="1027" name="Text Box 3"/>
          <p:cNvSpPr txBox="1">
            <a:spLocks noChangeArrowheads="1"/>
          </p:cNvSpPr>
          <p:nvPr/>
        </p:nvSpPr>
        <p:spPr bwMode="auto">
          <a:xfrm>
            <a:off x="503238" y="6886575"/>
            <a:ext cx="2346325" cy="519113"/>
          </a:xfrm>
          <a:prstGeom prst="rect">
            <a:avLst/>
          </a:prstGeom>
          <a:noFill/>
          <a:ln w="9525" cap="flat">
            <a:noFill/>
            <a:round/>
            <a:headEnd/>
            <a:tailEnd/>
          </a:ln>
          <a:effectLst/>
        </p:spPr>
        <p:txBody>
          <a:bodyPr wrap="none" anchor="ctr"/>
          <a:lstStyle/>
          <a:p>
            <a:endParaRPr lang="ru-RU"/>
          </a:p>
        </p:txBody>
      </p:sp>
      <p:sp>
        <p:nvSpPr>
          <p:cNvPr id="1028" name="Text Box 4"/>
          <p:cNvSpPr txBox="1">
            <a:spLocks noChangeArrowheads="1"/>
          </p:cNvSpPr>
          <p:nvPr/>
        </p:nvSpPr>
        <p:spPr bwMode="auto">
          <a:xfrm>
            <a:off x="3448050" y="6886575"/>
            <a:ext cx="3194050" cy="519113"/>
          </a:xfrm>
          <a:prstGeom prst="rect">
            <a:avLst/>
          </a:prstGeom>
          <a:noFill/>
          <a:ln w="9525" cap="flat">
            <a:noFill/>
            <a:round/>
            <a:headEnd/>
            <a:tailEnd/>
          </a:ln>
          <a:effectLst/>
        </p:spPr>
        <p:txBody>
          <a:bodyPr wrap="none" anchor="ctr"/>
          <a:lstStyle/>
          <a:p>
            <a:endParaRPr lang="ru-RU"/>
          </a:p>
        </p:txBody>
      </p:sp>
      <p:sp>
        <p:nvSpPr>
          <p:cNvPr id="1029" name="Rectangle 5"/>
          <p:cNvSpPr>
            <a:spLocks noGrp="1" noChangeArrowheads="1"/>
          </p:cNvSpPr>
          <p:nvPr>
            <p:ph type="sldNum"/>
          </p:nvPr>
        </p:nvSpPr>
        <p:spPr bwMode="auto">
          <a:xfrm>
            <a:off x="7226300" y="6886575"/>
            <a:ext cx="2344738"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4F5119FD-D764-4265-A4E1-FABBB92AFC3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2pPr>
      <a:lvl3pPr marL="1143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3pPr>
      <a:lvl4pPr marL="1600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4pPr>
      <a:lvl5pPr marL="20574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5pPr>
      <a:lvl6pPr marL="25146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6pPr>
      <a:lvl7pPr marL="29718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7pPr>
      <a:lvl8pPr marL="34290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8pPr>
      <a:lvl9pPr marL="3886200" indent="-228600"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cstate="print"/>
          <a:srcRect/>
          <a:stretch>
            <a:fillRect/>
          </a:stretch>
        </p:blipFill>
        <p:spPr bwMode="auto">
          <a:xfrm>
            <a:off x="0" y="0"/>
            <a:ext cx="10079038" cy="7559675"/>
          </a:xfrm>
          <a:prstGeom prst="rect">
            <a:avLst/>
          </a:prstGeom>
          <a:noFill/>
          <a:ln w="9525" cap="flat">
            <a:noFill/>
            <a:round/>
            <a:headEnd/>
            <a:tailEnd/>
          </a:ln>
          <a:effectLst/>
        </p:spPr>
      </p:pic>
      <p:sp>
        <p:nvSpPr>
          <p:cNvPr id="2050" name="Rectangle 2"/>
          <p:cNvSpPr>
            <a:spLocks noGrp="1" noChangeArrowheads="1"/>
          </p:cNvSpPr>
          <p:nvPr>
            <p:ph type="title"/>
          </p:nvPr>
        </p:nvSpPr>
        <p:spPr bwMode="auto">
          <a:xfrm>
            <a:off x="503238" y="576263"/>
            <a:ext cx="7196137" cy="71755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2051" name="Rectangle 3"/>
          <p:cNvSpPr>
            <a:spLocks noGrp="1" noChangeArrowheads="1"/>
          </p:cNvSpPr>
          <p:nvPr>
            <p:ph type="body" idx="1"/>
          </p:nvPr>
        </p:nvSpPr>
        <p:spPr bwMode="auto">
          <a:xfrm>
            <a:off x="503238" y="1800225"/>
            <a:ext cx="9069387" cy="4381500"/>
          </a:xfrm>
          <a:prstGeom prst="rect">
            <a:avLst/>
          </a:prstGeom>
          <a:noFill/>
          <a:ln w="9525" cap="flat">
            <a:noFill/>
            <a:round/>
            <a:headEnd/>
            <a:tailEnd/>
          </a:ln>
          <a:effectLst/>
        </p:spPr>
        <p:txBody>
          <a:bodyPr vert="horz" wrap="square" lIns="0" tIns="2304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p:txBody>
      </p:sp>
      <p:sp>
        <p:nvSpPr>
          <p:cNvPr id="2052" name="Text Box 4"/>
          <p:cNvSpPr txBox="1">
            <a:spLocks noChangeArrowheads="1"/>
          </p:cNvSpPr>
          <p:nvPr/>
        </p:nvSpPr>
        <p:spPr bwMode="auto">
          <a:xfrm>
            <a:off x="503238" y="6886575"/>
            <a:ext cx="2346325" cy="519113"/>
          </a:xfrm>
          <a:prstGeom prst="rect">
            <a:avLst/>
          </a:prstGeom>
          <a:noFill/>
          <a:ln w="9525" cap="flat">
            <a:noFill/>
            <a:round/>
            <a:headEnd/>
            <a:tailEnd/>
          </a:ln>
          <a:effectLst/>
        </p:spPr>
        <p:txBody>
          <a:bodyPr wrap="none" anchor="ctr"/>
          <a:lstStyle/>
          <a:p>
            <a:endParaRPr lang="ru-RU"/>
          </a:p>
        </p:txBody>
      </p:sp>
      <p:sp>
        <p:nvSpPr>
          <p:cNvPr id="2053" name="Text Box 5"/>
          <p:cNvSpPr txBox="1">
            <a:spLocks noChangeArrowheads="1"/>
          </p:cNvSpPr>
          <p:nvPr/>
        </p:nvSpPr>
        <p:spPr bwMode="auto">
          <a:xfrm>
            <a:off x="3448050" y="6886575"/>
            <a:ext cx="3194050" cy="519113"/>
          </a:xfrm>
          <a:prstGeom prst="rect">
            <a:avLst/>
          </a:prstGeom>
          <a:noFill/>
          <a:ln w="9525" cap="flat">
            <a:noFill/>
            <a:round/>
            <a:headEnd/>
            <a:tailEnd/>
          </a:ln>
          <a:effectLst/>
        </p:spPr>
        <p:txBody>
          <a:bodyPr wrap="none" anchor="ctr"/>
          <a:lstStyle/>
          <a:p>
            <a:endParaRPr lang="ru-RU"/>
          </a:p>
        </p:txBody>
      </p:sp>
      <p:sp>
        <p:nvSpPr>
          <p:cNvPr id="2054" name="Rectangle 6"/>
          <p:cNvSpPr>
            <a:spLocks noGrp="1" noChangeArrowheads="1"/>
          </p:cNvSpPr>
          <p:nvPr>
            <p:ph type="sldNum"/>
          </p:nvPr>
        </p:nvSpPr>
        <p:spPr bwMode="auto">
          <a:xfrm>
            <a:off x="7226300" y="6886575"/>
            <a:ext cx="2344738" cy="5175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marL="215900" indent="-215900" algn="r" eaLnBrk="1">
              <a:lnSpc>
                <a:spcPct val="100000"/>
              </a:lnSpc>
              <a:buSzPct val="45000"/>
              <a:buFont typeface="Wingdings" charset="2"/>
              <a:buNone/>
              <a:tabLst>
                <a:tab pos="449263" algn="l"/>
                <a:tab pos="898525" algn="l"/>
                <a:tab pos="1347788" algn="l"/>
                <a:tab pos="1797050" algn="l"/>
                <a:tab pos="2246313" algn="l"/>
              </a:tabLst>
              <a:defRPr sz="1400">
                <a:solidFill>
                  <a:srgbClr val="000000"/>
                </a:solidFill>
                <a:ea typeface="+mn-ea"/>
                <a:cs typeface="+mn-cs"/>
              </a:defRPr>
            </a:lvl1pPr>
          </a:lstStyle>
          <a:p>
            <a:fld id="{08433E49-376B-4D8F-8E53-8C58F772D2D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2pPr>
      <a:lvl3pPr marL="1143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3pPr>
      <a:lvl4pPr marL="1600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4pPr>
      <a:lvl5pPr marL="20574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5pPr>
      <a:lvl6pPr marL="25146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6pPr>
      <a:lvl7pPr marL="29718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7pPr>
      <a:lvl8pPr marL="34290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8pPr>
      <a:lvl9pPr marL="3886200" indent="-228600" algn="l" defTabSz="449263" rtl="0" eaLnBrk="0" fontAlgn="base" hangingPunct="0">
        <a:lnSpc>
          <a:spcPct val="93000"/>
        </a:lnSpc>
        <a:spcBef>
          <a:spcPct val="0"/>
        </a:spcBef>
        <a:spcAft>
          <a:spcPct val="0"/>
        </a:spcAft>
        <a:buClr>
          <a:srgbClr val="000000"/>
        </a:buClr>
        <a:buSzPct val="100000"/>
        <a:buFont typeface="Times New Roman" pitchFamily="16" charset="0"/>
        <a:defRPr sz="3600">
          <a:solidFill>
            <a:srgbClr val="000000"/>
          </a:solidFill>
          <a:latin typeface="Times New Roman" pitchFamily="16"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6" charset="0"/>
        <a:defRPr sz="26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6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6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5pPr>
      <a:lvl6pPr marL="25146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6pPr>
      <a:lvl7pPr marL="29718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7pPr>
      <a:lvl8pPr marL="34290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8pPr>
      <a:lvl9pPr marL="38862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6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dirty="0">
                <a:solidFill>
                  <a:srgbClr val="000000"/>
                </a:solidFill>
                <a:ea typeface="DejaVu Sans" charset="0"/>
                <a:cs typeface="DejaVu Sans" charset="0"/>
              </a:rPr>
              <a:t>Лекция </a:t>
            </a:r>
            <a:r>
              <a:rPr lang="ru-RU" sz="3600" dirty="0" smtClean="0">
                <a:solidFill>
                  <a:srgbClr val="000000"/>
                </a:solidFill>
                <a:ea typeface="DejaVu Sans" charset="0"/>
                <a:cs typeface="DejaVu Sans" charset="0"/>
              </a:rPr>
              <a:t>2 </a:t>
            </a:r>
            <a:endParaRPr lang="ru-RU" sz="3600" dirty="0">
              <a:solidFill>
                <a:srgbClr val="000000"/>
              </a:solidFill>
              <a:ea typeface="DejaVu Sans" charset="0"/>
              <a:cs typeface="DejaVu Sans" charset="0"/>
            </a:endParaRPr>
          </a:p>
        </p:txBody>
      </p:sp>
      <p:sp>
        <p:nvSpPr>
          <p:cNvPr id="4098"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23040" rIns="0" bIns="0"/>
          <a:lstStyle/>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7950" algn="ct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smtClean="0">
                <a:solidFill>
                  <a:srgbClr val="000000"/>
                </a:solidFill>
                <a:ea typeface="DejaVu Sans" charset="0"/>
                <a:cs typeface="DejaVu Sans" charset="0"/>
              </a:rPr>
              <a:t>Методы </a:t>
            </a:r>
            <a:r>
              <a:rPr lang="ru-RU" sz="2600" dirty="0">
                <a:solidFill>
                  <a:srgbClr val="000000"/>
                </a:solidFill>
                <a:ea typeface="DejaVu Sans" charset="0"/>
                <a:cs typeface="DejaVu Sans" charset="0"/>
              </a:rPr>
              <a:t>идентификации и </a:t>
            </a:r>
            <a:r>
              <a:rPr lang="ru-RU" sz="2600" dirty="0" smtClean="0">
                <a:solidFill>
                  <a:srgbClr val="000000"/>
                </a:solidFill>
                <a:ea typeface="DejaVu Sans" charset="0"/>
                <a:cs typeface="DejaVu Sans" charset="0"/>
              </a:rPr>
              <a:t>аутентификации</a:t>
            </a:r>
          </a:p>
          <a:p>
            <a:pPr indent="107950" algn="ct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smtClean="0">
                <a:solidFill>
                  <a:srgbClr val="000000"/>
                </a:solidFill>
                <a:ea typeface="DejaVu Sans" charset="0"/>
                <a:cs typeface="DejaVu Sans" charset="0"/>
              </a:rPr>
              <a:t>Терминология и биометрические методы.</a:t>
            </a:r>
            <a:endParaRPr lang="ru-RU" sz="2600" dirty="0">
              <a:solidFill>
                <a:srgbClr val="000000"/>
              </a:solidFill>
              <a:ea typeface="DejaVu Sans" charset="0"/>
              <a:cs typeface="DejaVu Sans" charset="0"/>
            </a:endParaRP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7950" eaLnBrk="1">
              <a:spcAft>
                <a:spcPts val="1413"/>
              </a:spcAft>
              <a:buClrTx/>
              <a:buSzPct val="4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15900" y="576263"/>
            <a:ext cx="9072563"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800">
                <a:solidFill>
                  <a:srgbClr val="000000"/>
                </a:solidFill>
                <a:ea typeface="DejaVu Sans" charset="0"/>
                <a:cs typeface="DejaVu Sans" charset="0"/>
              </a:rPr>
              <a:t>Дополнительные характеристики  биометрических систем</a:t>
            </a:r>
          </a:p>
        </p:txBody>
      </p:sp>
      <p:sp>
        <p:nvSpPr>
          <p:cNvPr id="14338" name="Text Box 2"/>
          <p:cNvSpPr txBox="1">
            <a:spLocks noChangeArrowheads="1"/>
          </p:cNvSpPr>
          <p:nvPr/>
        </p:nvSpPr>
        <p:spPr bwMode="auto">
          <a:xfrm>
            <a:off x="503238" y="1800225"/>
            <a:ext cx="9072562" cy="5256213"/>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«Устойчивость к подделке» – это эмпирическая характеристика, обобщающая то, насколько легко обмануть биометрический идентификатор.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«Устойчивость к окружающей среде» – характеристика, эмпирически оценивающая устойчивость работы системы при различных внешних условиях, таких как изменение освещения или температуры помещения.</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«Простота использования» показывает насколько сложно воспользоваться биометрическим сканером, возможна ли идентификация «на ходу».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«Скорость работы»</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«Стоимость системы».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отпечатку пальца</a:t>
            </a:r>
          </a:p>
        </p:txBody>
      </p:sp>
      <p:sp>
        <p:nvSpPr>
          <p:cNvPr id="15362" name="Text Box 2"/>
          <p:cNvSpPr txBox="1">
            <a:spLocks noChangeArrowheads="1"/>
          </p:cNvSpPr>
          <p:nvPr/>
        </p:nvSpPr>
        <p:spPr bwMode="auto">
          <a:xfrm>
            <a:off x="503238" y="1800225"/>
            <a:ext cx="5184775" cy="43846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В основе этого метода лежит уникальность для каждого человека рисунка паппилярных узоров на пальцах. Отпечаток, полученный с помощью специального сканера, преобразуется в цифровой код (свертку), и сравнивается с ранее введенным эталоном. Данная технология является самой распространенной по сравнению с другими методами биометрической аутентификации.</a:t>
            </a:r>
          </a:p>
        </p:txBody>
      </p:sp>
      <p:pic>
        <p:nvPicPr>
          <p:cNvPr id="15363" name="Picture 3"/>
          <p:cNvPicPr>
            <a:picLocks noChangeAspect="1" noChangeArrowheads="1"/>
          </p:cNvPicPr>
          <p:nvPr/>
        </p:nvPicPr>
        <p:blipFill>
          <a:blip r:embed="rId3" cstate="print"/>
          <a:srcRect/>
          <a:stretch>
            <a:fillRect/>
          </a:stretch>
        </p:blipFill>
        <p:spPr bwMode="auto">
          <a:xfrm>
            <a:off x="6335713" y="2300288"/>
            <a:ext cx="2141537" cy="33877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отпечатку пальца</a:t>
            </a:r>
          </a:p>
        </p:txBody>
      </p:sp>
      <p:sp>
        <p:nvSpPr>
          <p:cNvPr id="16386" name="Text Box 2"/>
          <p:cNvSpPr txBox="1">
            <a:spLocks noChangeArrowheads="1"/>
          </p:cNvSpPr>
          <p:nvPr/>
        </p:nvSpPr>
        <p:spPr bwMode="auto">
          <a:xfrm>
            <a:off x="503238" y="1655763"/>
            <a:ext cx="8928100" cy="5256212"/>
          </a:xfrm>
          <a:prstGeom prst="rect">
            <a:avLst/>
          </a:prstGeom>
          <a:noFill/>
          <a:ln w="9525" cap="flat">
            <a:noFill/>
            <a:round/>
            <a:headEnd/>
            <a:tailEnd/>
          </a:ln>
          <a:effectLst/>
        </p:spPr>
        <p:txBody>
          <a:bodyPr lIns="0" tIns="21240" rIns="0" bIns="0"/>
          <a:lstStyle/>
          <a:p>
            <a:pPr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В качестве источника данных по FAR и FRR использовались статистические данные </a:t>
            </a:r>
            <a:r>
              <a:rPr lang="ru-RU" sz="2400" dirty="0" err="1">
                <a:solidFill>
                  <a:srgbClr val="000000"/>
                </a:solidFill>
                <a:ea typeface="DejaVu Sans" charset="0"/>
                <a:cs typeface="DejaVu Sans" charset="0"/>
              </a:rPr>
              <a:t>VeriFinger</a:t>
            </a:r>
            <a:r>
              <a:rPr lang="ru-RU" sz="2400" dirty="0">
                <a:solidFill>
                  <a:srgbClr val="000000"/>
                </a:solidFill>
                <a:ea typeface="DejaVu Sans" charset="0"/>
                <a:cs typeface="DejaVu Sans" charset="0"/>
              </a:rPr>
              <a:t> SDK, алгоритм </a:t>
            </a:r>
            <a:r>
              <a:rPr lang="ru-RU" sz="2400" dirty="0" err="1">
                <a:solidFill>
                  <a:srgbClr val="000000"/>
                </a:solidFill>
                <a:ea typeface="DejaVu Sans" charset="0"/>
                <a:cs typeface="DejaVu Sans" charset="0"/>
              </a:rPr>
              <a:t>VeriFinger</a:t>
            </a:r>
            <a:r>
              <a:rPr lang="ru-RU" sz="2400" dirty="0">
                <a:solidFill>
                  <a:srgbClr val="000000"/>
                </a:solidFill>
                <a:ea typeface="DejaVu Sans" charset="0"/>
                <a:cs typeface="DejaVu Sans" charset="0"/>
              </a:rPr>
              <a:t> несколько лет выигрывал международное соревнование «</a:t>
            </a:r>
            <a:r>
              <a:rPr lang="ru-RU" sz="2400" dirty="0" err="1">
                <a:solidFill>
                  <a:srgbClr val="000000"/>
                </a:solidFill>
                <a:ea typeface="DejaVu Sans" charset="0"/>
                <a:cs typeface="DejaVu Sans" charset="0"/>
              </a:rPr>
              <a:t>International</a:t>
            </a:r>
            <a:r>
              <a:rPr lang="ru-RU" sz="2400" dirty="0">
                <a:solidFill>
                  <a:srgbClr val="000000"/>
                </a:solidFill>
                <a:ea typeface="DejaVu Sans" charset="0"/>
                <a:cs typeface="DejaVu Sans" charset="0"/>
              </a:rPr>
              <a:t> </a:t>
            </a:r>
            <a:r>
              <a:rPr lang="ru-RU" sz="2400" dirty="0" err="1">
                <a:solidFill>
                  <a:srgbClr val="000000"/>
                </a:solidFill>
                <a:ea typeface="DejaVu Sans" charset="0"/>
                <a:cs typeface="DejaVu Sans" charset="0"/>
              </a:rPr>
              <a:t>Fingerprint</a:t>
            </a:r>
            <a:r>
              <a:rPr lang="ru-RU" sz="2400" dirty="0">
                <a:solidFill>
                  <a:srgbClr val="000000"/>
                </a:solidFill>
                <a:ea typeface="DejaVu Sans" charset="0"/>
                <a:cs typeface="DejaVu Sans" charset="0"/>
              </a:rPr>
              <a:t> </a:t>
            </a:r>
            <a:r>
              <a:rPr lang="ru-RU" sz="2400" dirty="0" err="1">
                <a:solidFill>
                  <a:srgbClr val="000000"/>
                </a:solidFill>
                <a:ea typeface="DejaVu Sans" charset="0"/>
                <a:cs typeface="DejaVu Sans" charset="0"/>
              </a:rPr>
              <a:t>Verification</a:t>
            </a:r>
            <a:r>
              <a:rPr lang="ru-RU" sz="2400" dirty="0">
                <a:solidFill>
                  <a:srgbClr val="000000"/>
                </a:solidFill>
                <a:ea typeface="DejaVu Sans" charset="0"/>
                <a:cs typeface="DejaVu Sans" charset="0"/>
              </a:rPr>
              <a:t> </a:t>
            </a:r>
            <a:r>
              <a:rPr lang="ru-RU" sz="2400" dirty="0" err="1">
                <a:solidFill>
                  <a:srgbClr val="000000"/>
                </a:solidFill>
                <a:ea typeface="DejaVu Sans" charset="0"/>
                <a:cs typeface="DejaVu Sans" charset="0"/>
              </a:rPr>
              <a:t>Competition</a:t>
            </a:r>
            <a:r>
              <a:rPr lang="ru-RU" sz="2400" dirty="0">
                <a:solidFill>
                  <a:srgbClr val="000000"/>
                </a:solidFill>
                <a:ea typeface="DejaVu Sans" charset="0"/>
                <a:cs typeface="DejaVu Sans" charset="0"/>
              </a:rPr>
              <a:t>»,</a:t>
            </a:r>
          </a:p>
          <a:p>
            <a:pPr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где соревновались алгоритмы </a:t>
            </a:r>
          </a:p>
          <a:p>
            <a:pPr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распознавания по пальцу.</a:t>
            </a: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sz="2400" dirty="0">
              <a:solidFill>
                <a:srgbClr val="000000"/>
              </a:solidFill>
              <a:ea typeface="DejaVu Sans" charset="0"/>
              <a:cs typeface="DejaVu Sans" charset="0"/>
            </a:endParaRP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sz="2400" dirty="0">
              <a:solidFill>
                <a:srgbClr val="000000"/>
              </a:solidFill>
              <a:ea typeface="DejaVu Sans" charset="0"/>
              <a:cs typeface="DejaVu Sans" charset="0"/>
            </a:endParaRP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sz="2400" dirty="0">
              <a:solidFill>
                <a:srgbClr val="000000"/>
              </a:solidFill>
              <a:ea typeface="DejaVu Sans" charset="0"/>
              <a:cs typeface="DejaVu Sans" charset="0"/>
            </a:endParaRPr>
          </a:p>
          <a:p>
            <a:pPr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Характерное значение FAR для метода </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распознавания отпечатков пальцев – 0.001%.</a:t>
            </a:r>
          </a:p>
          <a:p>
            <a:pPr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Из приведенной выше формулы получим, что стабильная работа системы идентификации при FAR=0.001% возможна при численности персонала N≈300.</a:t>
            </a:r>
          </a:p>
        </p:txBody>
      </p:sp>
      <p:pic>
        <p:nvPicPr>
          <p:cNvPr id="16387" name="Picture 3"/>
          <p:cNvPicPr>
            <a:picLocks noChangeAspect="1" noChangeArrowheads="1"/>
          </p:cNvPicPr>
          <p:nvPr/>
        </p:nvPicPr>
        <p:blipFill>
          <a:blip r:embed="rId3" cstate="print"/>
          <a:srcRect/>
          <a:stretch>
            <a:fillRect/>
          </a:stretch>
        </p:blipFill>
        <p:spPr bwMode="auto">
          <a:xfrm>
            <a:off x="6551613" y="3024188"/>
            <a:ext cx="2808287" cy="24479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отпечатку пальца</a:t>
            </a:r>
          </a:p>
        </p:txBody>
      </p:sp>
      <p:sp>
        <p:nvSpPr>
          <p:cNvPr id="17410" name="Text Box 2"/>
          <p:cNvSpPr txBox="1">
            <a:spLocks noChangeArrowheads="1"/>
          </p:cNvSpPr>
          <p:nvPr/>
        </p:nvSpPr>
        <p:spPr bwMode="auto">
          <a:xfrm>
            <a:off x="503238" y="1655763"/>
            <a:ext cx="8928100" cy="5256212"/>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dirty="0">
                <a:solidFill>
                  <a:srgbClr val="000000"/>
                </a:solidFill>
                <a:ea typeface="DejaVu Sans" charset="0"/>
                <a:cs typeface="DejaVu Sans" charset="0"/>
              </a:rPr>
              <a:t>Преимущества метода. Высокая достоверность — статистические показатели метода лучше показателей способов идентификации по лицу, голосу, росписи. Низкая стоимость устройств, сканирующих изображение отпечатка пальца. Достаточно простая процедура сканирования отпечатка.</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dirty="0">
                <a:solidFill>
                  <a:srgbClr val="000000"/>
                </a:solidFill>
                <a:ea typeface="DejaVu Sans" charset="0"/>
                <a:cs typeface="DejaVu Sans" charset="0"/>
              </a:rPr>
              <a:t>Недостатки: папиллярный узор отпечатка пальца очень легко повреждается мелкими царапинами, порезами. Люди, использовавшие сканеры на предприятиях с численностью персонала порядка нескольких сотен человек заявляют о высокой степени </a:t>
            </a:r>
            <a:r>
              <a:rPr lang="ru-RU" sz="2400" dirty="0" smtClean="0">
                <a:solidFill>
                  <a:srgbClr val="000000"/>
                </a:solidFill>
                <a:ea typeface="DejaVu Sans" charset="0"/>
                <a:cs typeface="DejaVu Sans" charset="0"/>
              </a:rPr>
              <a:t>отказа. </a:t>
            </a:r>
            <a:r>
              <a:rPr lang="ru-RU" sz="2400" dirty="0">
                <a:solidFill>
                  <a:srgbClr val="000000"/>
                </a:solidFill>
                <a:ea typeface="DejaVu Sans" charset="0"/>
                <a:cs typeface="DejaVu Sans" charset="0"/>
              </a:rPr>
              <a:t>Так же присутствует недостаточная защищённость от подделки изображения отпечатка, отчасти вызванная широким распространением метода</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По форме ладони </a:t>
            </a:r>
          </a:p>
        </p:txBody>
      </p:sp>
      <p:sp>
        <p:nvSpPr>
          <p:cNvPr id="18434" name="Text Box 2"/>
          <p:cNvSpPr txBox="1">
            <a:spLocks noChangeArrowheads="1"/>
          </p:cNvSpPr>
          <p:nvPr/>
        </p:nvSpPr>
        <p:spPr bwMode="auto">
          <a:xfrm>
            <a:off x="503238" y="1800225"/>
            <a:ext cx="5256212" cy="5256213"/>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Этот метод, достаточно распространённый ещё лет 10 назад и произошедший из криминалистики в последние годы идёт на убыль. Он основан на получении геометрических характеристик рук: длин пальцев, ширины ладони и т.д. Этот метод,  — умирающий, а так как у него куда более низкие характеристики.</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Возможное развитие метода м.б. связано с построением 3D изображения руки</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sz="2400">
              <a:solidFill>
                <a:srgbClr val="000000"/>
              </a:solidFill>
              <a:ea typeface="DejaVu Sans" charset="0"/>
              <a:cs typeface="DejaVu Sans" charset="0"/>
            </a:endParaRPr>
          </a:p>
        </p:txBody>
      </p:sp>
      <p:pic>
        <p:nvPicPr>
          <p:cNvPr id="18435" name="Picture 3"/>
          <p:cNvPicPr>
            <a:picLocks noChangeAspect="1" noChangeArrowheads="1"/>
          </p:cNvPicPr>
          <p:nvPr/>
        </p:nvPicPr>
        <p:blipFill>
          <a:blip r:embed="rId3" cstate="print"/>
          <a:srcRect/>
          <a:stretch>
            <a:fillRect/>
          </a:stretch>
        </p:blipFill>
        <p:spPr bwMode="auto">
          <a:xfrm>
            <a:off x="5759450" y="2405063"/>
            <a:ext cx="3816350" cy="364331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По форме ладони </a:t>
            </a:r>
          </a:p>
        </p:txBody>
      </p:sp>
      <p:sp>
        <p:nvSpPr>
          <p:cNvPr id="19458" name="Text Box 2"/>
          <p:cNvSpPr txBox="1">
            <a:spLocks noChangeArrowheads="1"/>
          </p:cNvSpPr>
          <p:nvPr/>
        </p:nvSpPr>
        <p:spPr bwMode="auto">
          <a:xfrm>
            <a:off x="503238" y="1800225"/>
            <a:ext cx="4679950" cy="5256213"/>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Метод построен на геометрии кисти руки. С помощью специального устройства, состоящего из камеры и нескольких подсвечивающих диодов, которые, включаясь по очереди, дают разные BIOMETRICS_narrowweb_sm.jpgпроекции ладони, строится трехмерный образ кисти руки, по которому формируется свертка и идентифицируется человек.</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sz="2400">
              <a:solidFill>
                <a:srgbClr val="000000"/>
              </a:solidFill>
              <a:ea typeface="DejaVu Sans" charset="0"/>
              <a:cs typeface="DejaVu Sans" charset="0"/>
            </a:endParaRPr>
          </a:p>
        </p:txBody>
      </p:sp>
      <p:pic>
        <p:nvPicPr>
          <p:cNvPr id="19459" name="Picture 3"/>
          <p:cNvPicPr>
            <a:picLocks noChangeAspect="1" noChangeArrowheads="1"/>
          </p:cNvPicPr>
          <p:nvPr/>
        </p:nvPicPr>
        <p:blipFill>
          <a:blip r:embed="rId3" cstate="print"/>
          <a:srcRect/>
          <a:stretch>
            <a:fillRect/>
          </a:stretch>
        </p:blipFill>
        <p:spPr bwMode="auto">
          <a:xfrm>
            <a:off x="5472113" y="2303463"/>
            <a:ext cx="2952750" cy="36718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По  расположению вен</a:t>
            </a:r>
          </a:p>
        </p:txBody>
      </p:sp>
      <p:sp>
        <p:nvSpPr>
          <p:cNvPr id="20482" name="Text Box 2"/>
          <p:cNvSpPr txBox="1">
            <a:spLocks noChangeArrowheads="1"/>
          </p:cNvSpPr>
          <p:nvPr/>
        </p:nvSpPr>
        <p:spPr bwMode="auto">
          <a:xfrm>
            <a:off x="1008063" y="2095500"/>
            <a:ext cx="3743325" cy="43846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С помощью инфракрасной камеры считывается рисунок вен на лицевой стороне ладони или кисти руки. Полученная картинка обрабатывается и по схеме расположения вен формируется цифровая свертка.</a:t>
            </a:r>
          </a:p>
        </p:txBody>
      </p:sp>
      <p:pic>
        <p:nvPicPr>
          <p:cNvPr id="20483" name="Picture 3"/>
          <p:cNvPicPr>
            <a:picLocks noChangeAspect="1" noChangeArrowheads="1"/>
          </p:cNvPicPr>
          <p:nvPr/>
        </p:nvPicPr>
        <p:blipFill>
          <a:blip r:embed="rId3" cstate="print"/>
          <a:srcRect/>
          <a:stretch>
            <a:fillRect/>
          </a:stretch>
        </p:blipFill>
        <p:spPr bwMode="auto">
          <a:xfrm>
            <a:off x="4967288" y="2016125"/>
            <a:ext cx="3600450" cy="44640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По   расположению вен</a:t>
            </a:r>
          </a:p>
        </p:txBody>
      </p:sp>
      <p:sp>
        <p:nvSpPr>
          <p:cNvPr id="21506" name="Text Box 2"/>
          <p:cNvSpPr txBox="1">
            <a:spLocks noChangeArrowheads="1"/>
          </p:cNvSpPr>
          <p:nvPr/>
        </p:nvSpPr>
        <p:spPr bwMode="auto">
          <a:xfrm>
            <a:off x="720725" y="1944688"/>
            <a:ext cx="8712200" cy="4967287"/>
          </a:xfrm>
          <a:prstGeom prst="rect">
            <a:avLst/>
          </a:prstGeom>
          <a:noFill/>
          <a:ln w="9525" cap="flat">
            <a:noFill/>
            <a:round/>
            <a:headEnd/>
            <a:tailEnd/>
          </a:ln>
          <a:effectLst/>
        </p:spPr>
        <p:txBody>
          <a:bodyPr lIns="0" tIns="230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Это новая технология в сфере биометрии, широкое применение её началось всего лет 5-10 назад. Инфракрасная камера делает снимки внешней или внутренней стороны руки. Рисунок вен формируется благодаря тому, что гемоглобин крови поглощает ИК излучение. В результате, степень отражения уменьшается, и вены видны на камере в виде черных линий. Специальная программа на основе полученных данных создает цифровую свертку. Не требуется контакта человека со сканирующим устройством.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Технология сравнима по надёжности с распознаванием по радужной оболочке глаза.</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Значение FRR и FAR приведено для сканера </a:t>
            </a:r>
            <a:r>
              <a:rPr lang="ru-RU" sz="2200" dirty="0" err="1">
                <a:solidFill>
                  <a:srgbClr val="000000"/>
                </a:solidFill>
                <a:ea typeface="DejaVu Sans" charset="0"/>
                <a:cs typeface="DejaVu Sans" charset="0"/>
              </a:rPr>
              <a:t>Palm</a:t>
            </a:r>
            <a:r>
              <a:rPr lang="ru-RU" sz="2200" dirty="0">
                <a:solidFill>
                  <a:srgbClr val="000000"/>
                </a:solidFill>
                <a:ea typeface="DejaVu Sans" charset="0"/>
                <a:cs typeface="DejaVu Sans" charset="0"/>
              </a:rPr>
              <a:t> </a:t>
            </a:r>
            <a:r>
              <a:rPr lang="ru-RU" sz="2200" dirty="0" err="1">
                <a:solidFill>
                  <a:srgbClr val="000000"/>
                </a:solidFill>
                <a:ea typeface="DejaVu Sans" charset="0"/>
                <a:cs typeface="DejaVu Sans" charset="0"/>
              </a:rPr>
              <a:t>Vein</a:t>
            </a:r>
            <a:r>
              <a:rPr lang="ru-RU" sz="2200" dirty="0">
                <a:solidFill>
                  <a:srgbClr val="000000"/>
                </a:solidFill>
                <a:ea typeface="DejaVu Sans" charset="0"/>
                <a:cs typeface="DejaVu Sans" charset="0"/>
              </a:rPr>
              <a:t>. Согласно данным разработчика при FAR 0,0008% </a:t>
            </a:r>
            <a:r>
              <a:rPr lang="ru-RU" sz="2200" dirty="0" smtClean="0">
                <a:solidFill>
                  <a:srgbClr val="000000"/>
                </a:solidFill>
                <a:ea typeface="DejaVu Sans" charset="0"/>
                <a:cs typeface="DejaVu Sans" charset="0"/>
              </a:rPr>
              <a:t>  FRR </a:t>
            </a:r>
            <a:r>
              <a:rPr lang="ru-RU" sz="2200" dirty="0">
                <a:solidFill>
                  <a:srgbClr val="000000"/>
                </a:solidFill>
                <a:ea typeface="DejaVu Sans" charset="0"/>
                <a:cs typeface="DejaVu Sans" charset="0"/>
              </a:rPr>
              <a:t>составляет 0.01%. Более точный график для нескольких значений не выдаёт ни одна фирма.</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По   расположению вен</a:t>
            </a:r>
          </a:p>
        </p:txBody>
      </p:sp>
      <p:sp>
        <p:nvSpPr>
          <p:cNvPr id="22530" name="Text Box 2"/>
          <p:cNvSpPr txBox="1">
            <a:spLocks noChangeArrowheads="1"/>
          </p:cNvSpPr>
          <p:nvPr/>
        </p:nvSpPr>
        <p:spPr bwMode="auto">
          <a:xfrm>
            <a:off x="720725" y="1944688"/>
            <a:ext cx="8712200" cy="4967287"/>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Преимущества метода. Отсутствие необходимости контактировать со сканирующим устройством. Высокая достоверность — статистические показатели метода сравнимы с показаниями радужной оболочки. Скрытость характеристики: в отличие от всех вышеприведённых — эту характеристику очень затруднительно получить от человека «на улице», например сфотографировав его фотоаппаратом.</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Недостатки метода. Недопустима засветка сканера солнечными лучами и лучами галогеновых ламп. Некоторые возрастные заболевания, например артрит – сильно ухудшают FAR и FRR. Метод менее изучен в сравнении с другими статическими методами биометрии.</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радужной оболочке глаза</a:t>
            </a:r>
          </a:p>
        </p:txBody>
      </p:sp>
      <p:sp>
        <p:nvSpPr>
          <p:cNvPr id="23554" name="Text Box 2"/>
          <p:cNvSpPr txBox="1">
            <a:spLocks noChangeArrowheads="1"/>
          </p:cNvSpPr>
          <p:nvPr/>
        </p:nvSpPr>
        <p:spPr bwMode="auto">
          <a:xfrm>
            <a:off x="503238" y="1800225"/>
            <a:ext cx="4824412" cy="5040313"/>
          </a:xfrm>
          <a:prstGeom prst="rect">
            <a:avLst/>
          </a:prstGeom>
          <a:noFill/>
          <a:ln w="9525" cap="flat">
            <a:noFill/>
            <a:round/>
            <a:headEnd/>
            <a:tailEnd/>
          </a:ln>
          <a:effectLst/>
        </p:spPr>
        <p:txBody>
          <a:bodyPr lIns="0" tIns="194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Рисунок радужной оболочки глаза также является уникальной характеристикой человека. Для ее сканирования существуют специальные портативные камеры со специализированным программным обеспечением. Опознавание происходит следующим образом. Камера захватывает изображение части лица, из которого выделяется изображение глаза. Из изображения глаза выделяется рисунок радужной оболочки, по которому, строится цифровой код для идентификации человека.</a:t>
            </a:r>
          </a:p>
        </p:txBody>
      </p:sp>
      <p:pic>
        <p:nvPicPr>
          <p:cNvPr id="23555" name="Picture 3"/>
          <p:cNvPicPr>
            <a:picLocks noChangeAspect="1" noChangeArrowheads="1"/>
          </p:cNvPicPr>
          <p:nvPr/>
        </p:nvPicPr>
        <p:blipFill>
          <a:blip r:embed="rId3" cstate="print"/>
          <a:srcRect/>
          <a:stretch>
            <a:fillRect/>
          </a:stretch>
        </p:blipFill>
        <p:spPr bwMode="auto">
          <a:xfrm>
            <a:off x="5903913" y="2735263"/>
            <a:ext cx="3527425" cy="259238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Определения</a:t>
            </a:r>
          </a:p>
        </p:txBody>
      </p:sp>
      <p:sp>
        <p:nvSpPr>
          <p:cNvPr id="5122" name="Text Box 2"/>
          <p:cNvSpPr txBox="1">
            <a:spLocks noChangeArrowheads="1"/>
          </p:cNvSpPr>
          <p:nvPr/>
        </p:nvSpPr>
        <p:spPr bwMode="auto">
          <a:xfrm>
            <a:off x="3468676" y="1851011"/>
            <a:ext cx="5214910" cy="4384675"/>
          </a:xfrm>
          <a:prstGeom prst="rect">
            <a:avLst/>
          </a:prstGeom>
          <a:noFill/>
          <a:ln w="9525" cap="flat">
            <a:noFill/>
            <a:round/>
            <a:headEnd/>
            <a:tailEnd/>
          </a:ln>
          <a:effectLst/>
        </p:spPr>
        <p:txBody>
          <a:bodyPr lIns="0" tIns="23040" rIns="0" bIns="0"/>
          <a:lstStyle/>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Идентификация</a:t>
            </a: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Аутентификация</a:t>
            </a: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Подтверждение подлинности</a:t>
            </a: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Опознавание</a:t>
            </a: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Именование</a:t>
            </a:r>
          </a:p>
          <a:p>
            <a:pPr indent="106363" eaLnBrk="1">
              <a:spcAft>
                <a:spcPts val="1413"/>
              </a:spcAft>
              <a:buSzPct val="45000"/>
              <a:buFont typeface="Wingdings" charset="2"/>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Отождествление</a:t>
            </a:r>
          </a:p>
          <a:p>
            <a:pPr indent="107950" eaLnBrk="1">
              <a:spcAft>
                <a:spcPts val="1413"/>
              </a:spcAft>
              <a:buClrTx/>
              <a:buSzPct val="4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радужной оболочке глаза</a:t>
            </a:r>
          </a:p>
        </p:txBody>
      </p:sp>
      <p:sp>
        <p:nvSpPr>
          <p:cNvPr id="24578" name="Text Box 2"/>
          <p:cNvSpPr txBox="1">
            <a:spLocks noChangeArrowheads="1"/>
          </p:cNvSpPr>
          <p:nvPr/>
        </p:nvSpPr>
        <p:spPr bwMode="auto">
          <a:xfrm>
            <a:off x="503238" y="1800225"/>
            <a:ext cx="4824412" cy="5040313"/>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Характеристики FAR и FRR для радужной оболочки глаза наилучшие в классе современных биометрических систем (за исключением, возможно, метода распознавания по сетчатке глаза). Приведены характеристики библиотеки распознавания радужной оболочки, которые соответствуют алгоритму </a:t>
            </a:r>
            <a:r>
              <a:rPr lang="ru-RU" sz="2200" dirty="0" err="1">
                <a:solidFill>
                  <a:srgbClr val="000000"/>
                </a:solidFill>
                <a:ea typeface="DejaVu Sans" charset="0"/>
                <a:cs typeface="DejaVu Sans" charset="0"/>
              </a:rPr>
              <a:t>VeriEye</a:t>
            </a:r>
            <a:r>
              <a:rPr lang="ru-RU" sz="2200" dirty="0">
                <a:solidFill>
                  <a:srgbClr val="000000"/>
                </a:solidFill>
                <a:ea typeface="DejaVu Sans" charset="0"/>
                <a:cs typeface="DejaVu Sans" charset="0"/>
              </a:rPr>
              <a:t>. Использовались базы фирмы CASIA, полученные их сканером.</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Характерное значение FAR – 0.00001%. Согласно формуле  N≈3000 </a:t>
            </a:r>
          </a:p>
        </p:txBody>
      </p:sp>
      <p:pic>
        <p:nvPicPr>
          <p:cNvPr id="24579" name="Picture 3"/>
          <p:cNvPicPr>
            <a:picLocks noChangeAspect="1" noChangeArrowheads="1"/>
          </p:cNvPicPr>
          <p:nvPr/>
        </p:nvPicPr>
        <p:blipFill>
          <a:blip r:embed="rId3" cstate="print"/>
          <a:srcRect/>
          <a:stretch>
            <a:fillRect/>
          </a:stretch>
        </p:blipFill>
        <p:spPr bwMode="auto">
          <a:xfrm>
            <a:off x="5400675" y="2016125"/>
            <a:ext cx="4248150" cy="36718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радужной оболочке глаза</a:t>
            </a:r>
          </a:p>
        </p:txBody>
      </p:sp>
      <p:sp>
        <p:nvSpPr>
          <p:cNvPr id="25602" name="Text Box 2"/>
          <p:cNvSpPr txBox="1">
            <a:spLocks noChangeArrowheads="1"/>
          </p:cNvSpPr>
          <p:nvPr/>
        </p:nvSpPr>
        <p:spPr bwMode="auto">
          <a:xfrm>
            <a:off x="431800" y="2303463"/>
            <a:ext cx="9144000" cy="4032250"/>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Преимущества метода. Статистическая надёжность алгоритма. Захват изображения радужной оболочки можно производить на расстоянии от нескольких сантиметров до нескольких метров, при этом физический контакт человека с устройством не происходит. Радужная оболочка защищена от повреждений — а значит не будет изменяться во времени. Так же, возможно использовать высокое количество методов, защищающих от подделки.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Недостатки метода. Цена системы, основанной на радужной оболочке выше цены системы, основанной на распознавании пальца или на распознавании лица. Низкая доступность готовых решений.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сетчатке глаза</a:t>
            </a:r>
          </a:p>
        </p:txBody>
      </p:sp>
      <p:sp>
        <p:nvSpPr>
          <p:cNvPr id="26626" name="Text Box 2"/>
          <p:cNvSpPr txBox="1">
            <a:spLocks noChangeArrowheads="1"/>
          </p:cNvSpPr>
          <p:nvPr/>
        </p:nvSpPr>
        <p:spPr bwMode="auto">
          <a:xfrm>
            <a:off x="431800" y="1655763"/>
            <a:ext cx="5543550" cy="54006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До недавнего времени считалось, что самый надёжный метод биометрической идентификации и аутентификации личности — это метод, основанный на сканировании сетчатки глаза. Он содержит в себе лучшие черты идентификации по радужной оболочке и по венам руки. Сканер считывает рисунок капилляров на поверхности сетчатки глаза. Сетчатка имеет неподвижную структуру, неизменную по времени, кроме как в результате болезни, например, катаракты. </a:t>
            </a:r>
          </a:p>
        </p:txBody>
      </p:sp>
      <p:pic>
        <p:nvPicPr>
          <p:cNvPr id="26627" name="Picture 3"/>
          <p:cNvPicPr>
            <a:picLocks noChangeAspect="1" noChangeArrowheads="1"/>
          </p:cNvPicPr>
          <p:nvPr/>
        </p:nvPicPr>
        <p:blipFill>
          <a:blip r:embed="rId3" cstate="print"/>
          <a:srcRect/>
          <a:stretch>
            <a:fillRect/>
          </a:stretch>
        </p:blipFill>
        <p:spPr bwMode="auto">
          <a:xfrm>
            <a:off x="6286500" y="2595563"/>
            <a:ext cx="2857500" cy="28765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сетчатке глаза</a:t>
            </a:r>
          </a:p>
        </p:txBody>
      </p:sp>
      <p:sp>
        <p:nvSpPr>
          <p:cNvPr id="27650" name="Text Box 2"/>
          <p:cNvSpPr txBox="1">
            <a:spLocks noChangeArrowheads="1"/>
          </p:cNvSpPr>
          <p:nvPr/>
        </p:nvSpPr>
        <p:spPr bwMode="auto">
          <a:xfrm>
            <a:off x="431800" y="1655763"/>
            <a:ext cx="8999538" cy="54006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Преимущества. Высокий уровень статистической надёжности. Из-за низкой распространенности систем мала вероятность разработки способа их «обмана».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Недостатки. Сложная при использовании система с высоким временем обработки. Высокая стоимость системы. Отсутствие широкого рынка предложение и как следствие недостаточная интенсивность развития метода.</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 Сканеры сетчатки глаза получили широкое распространение в системах контроля доступа на особо секретные объекты, так как у них один из самых низких процентов отказа в доступе зарегистрированных пользователей и практически не бывает ошибочного разрешения доступа. По данным компании EyeDentify для сканера ICAM2001 при FAR=0,001% значение FRR составляет 0,4%.</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форме лица</a:t>
            </a:r>
          </a:p>
        </p:txBody>
      </p:sp>
      <p:sp>
        <p:nvSpPr>
          <p:cNvPr id="28674" name="Text Box 2"/>
          <p:cNvSpPr txBox="1">
            <a:spLocks noChangeArrowheads="1"/>
          </p:cNvSpPr>
          <p:nvPr/>
        </p:nvSpPr>
        <p:spPr bwMode="auto">
          <a:xfrm>
            <a:off x="360363" y="1439863"/>
            <a:ext cx="4895850" cy="5688012"/>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В данном методе идентификации строится образ (2D, 3D) лица человека. На лице выделяются контуры бровей, глаз, носа, губ и т.д., вычисляется расстояние между ними и строится не просто образ, а еще множество его вариантов на случаи поворота лица, наклона, изменения выражения. Количество образов варьируется в зависимости от целей использования данного способа (для аутентификации, верификации, удаленного поиска на больших территориях и т.д.).</a:t>
            </a:r>
          </a:p>
        </p:txBody>
      </p:sp>
      <p:pic>
        <p:nvPicPr>
          <p:cNvPr id="28675" name="Picture 3"/>
          <p:cNvPicPr>
            <a:picLocks noChangeAspect="1" noChangeArrowheads="1"/>
          </p:cNvPicPr>
          <p:nvPr/>
        </p:nvPicPr>
        <p:blipFill>
          <a:blip r:embed="rId3" cstate="print"/>
          <a:srcRect/>
          <a:stretch>
            <a:fillRect/>
          </a:stretch>
        </p:blipFill>
        <p:spPr bwMode="auto">
          <a:xfrm>
            <a:off x="5327650" y="1871663"/>
            <a:ext cx="2519363" cy="2519362"/>
          </a:xfrm>
          <a:prstGeom prst="rect">
            <a:avLst/>
          </a:prstGeom>
          <a:noFill/>
          <a:ln w="9525" cap="flat">
            <a:noFill/>
            <a:round/>
            <a:headEnd/>
            <a:tailEnd/>
          </a:ln>
          <a:effectLst/>
        </p:spPr>
      </p:pic>
      <p:pic>
        <p:nvPicPr>
          <p:cNvPr id="28676" name="Picture 4"/>
          <p:cNvPicPr>
            <a:picLocks noChangeAspect="1" noChangeArrowheads="1"/>
          </p:cNvPicPr>
          <p:nvPr/>
        </p:nvPicPr>
        <p:blipFill>
          <a:blip r:embed="rId4" cstate="print"/>
          <a:srcRect/>
          <a:stretch>
            <a:fillRect/>
          </a:stretch>
        </p:blipFill>
        <p:spPr bwMode="auto">
          <a:xfrm>
            <a:off x="7145338" y="4392613"/>
            <a:ext cx="2436812" cy="273526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форме лица</a:t>
            </a:r>
          </a:p>
        </p:txBody>
      </p:sp>
      <p:sp>
        <p:nvSpPr>
          <p:cNvPr id="29698" name="Text Box 2"/>
          <p:cNvSpPr txBox="1">
            <a:spLocks noChangeArrowheads="1"/>
          </p:cNvSpPr>
          <p:nvPr/>
        </p:nvSpPr>
        <p:spPr bwMode="auto">
          <a:xfrm>
            <a:off x="503238" y="1511300"/>
            <a:ext cx="5543550" cy="5688013"/>
          </a:xfrm>
          <a:prstGeom prst="rect">
            <a:avLst/>
          </a:prstGeom>
          <a:noFill/>
          <a:ln w="9525" cap="flat">
            <a:noFill/>
            <a:round/>
            <a:headEnd/>
            <a:tailEnd/>
          </a:ln>
          <a:effectLst/>
        </p:spPr>
        <p:txBody>
          <a:bodyPr lIns="0" tIns="19440" rIns="0" bIns="0"/>
          <a:lstStyle/>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200" dirty="0">
                <a:solidFill>
                  <a:srgbClr val="000000"/>
                </a:solidFill>
                <a:ea typeface="DejaVu Sans" charset="0"/>
                <a:cs typeface="DejaVu Sans" charset="0"/>
              </a:rPr>
              <a:t>2-D распознавание лица — один из самых статистически неэффективных методов биометрии. Появился он довольно давно и применялся, в основном, в криминалистике, что и способствовало его развитию. В последствие появились компьютерные интерпретации метода, в результате чего он стал более надёжным, но, безусловно, уступал и с каждым годом все больше уступает другим биометрическим методам идентификации личности. В настоящее время из-за плохих статистических показателей он применяется, в </a:t>
            </a:r>
            <a:r>
              <a:rPr lang="ru-RU" sz="2200" dirty="0" err="1">
                <a:solidFill>
                  <a:srgbClr val="000000"/>
                </a:solidFill>
                <a:ea typeface="DejaVu Sans" charset="0"/>
                <a:cs typeface="DejaVu Sans" charset="0"/>
              </a:rPr>
              <a:t>мультимодальной</a:t>
            </a:r>
            <a:r>
              <a:rPr lang="ru-RU" sz="2200" dirty="0">
                <a:solidFill>
                  <a:srgbClr val="000000"/>
                </a:solidFill>
                <a:ea typeface="DejaVu Sans" charset="0"/>
                <a:cs typeface="DejaVu Sans" charset="0"/>
              </a:rPr>
              <a:t> или, как ее еще называют, перекрестной биометрии, или в социальных сетях. Для FAR и FRR использованы данные для алгоритмов </a:t>
            </a:r>
            <a:r>
              <a:rPr lang="ru-RU" sz="2200" dirty="0" err="1">
                <a:solidFill>
                  <a:srgbClr val="000000"/>
                </a:solidFill>
                <a:ea typeface="DejaVu Sans" charset="0"/>
                <a:cs typeface="DejaVu Sans" charset="0"/>
              </a:rPr>
              <a:t>VeriLoo</a:t>
            </a:r>
            <a:endParaRPr lang="ru-RU" sz="2200" dirty="0">
              <a:solidFill>
                <a:srgbClr val="000000"/>
              </a:solidFill>
              <a:ea typeface="DejaVu Sans" charset="0"/>
              <a:cs typeface="DejaVu Sans" charset="0"/>
            </a:endParaRPr>
          </a:p>
        </p:txBody>
      </p:sp>
      <p:pic>
        <p:nvPicPr>
          <p:cNvPr id="29699" name="Picture 3"/>
          <p:cNvPicPr>
            <a:picLocks noChangeAspect="1" noChangeArrowheads="1"/>
          </p:cNvPicPr>
          <p:nvPr/>
        </p:nvPicPr>
        <p:blipFill>
          <a:blip r:embed="rId3" cstate="print"/>
          <a:srcRect/>
          <a:stretch>
            <a:fillRect/>
          </a:stretch>
        </p:blipFill>
        <p:spPr bwMode="auto">
          <a:xfrm>
            <a:off x="6221413" y="2668588"/>
            <a:ext cx="3425825" cy="3019425"/>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форме лица</a:t>
            </a:r>
          </a:p>
        </p:txBody>
      </p:sp>
      <p:sp>
        <p:nvSpPr>
          <p:cNvPr id="30722" name="Text Box 2"/>
          <p:cNvSpPr txBox="1">
            <a:spLocks noChangeArrowheads="1"/>
          </p:cNvSpPr>
          <p:nvPr/>
        </p:nvSpPr>
        <p:spPr bwMode="auto">
          <a:xfrm>
            <a:off x="720725" y="1871663"/>
            <a:ext cx="8423275" cy="5184775"/>
          </a:xfrm>
          <a:prstGeom prst="rect">
            <a:avLst/>
          </a:prstGeom>
          <a:noFill/>
          <a:ln w="9525" cap="flat">
            <a:noFill/>
            <a:round/>
            <a:headEnd/>
            <a:tailEnd/>
          </a:ln>
          <a:effectLst/>
        </p:spPr>
        <p:txBody>
          <a:bodyPr lIns="0" tIns="230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dirty="0">
                <a:solidFill>
                  <a:srgbClr val="000000"/>
                </a:solidFill>
                <a:ea typeface="DejaVu Sans" charset="0"/>
                <a:cs typeface="DejaVu Sans" charset="0"/>
              </a:rPr>
              <a:t>Преимущества метода. При 2-D распознавании, в отличие от большинства биометрических методов, не требуется дорогостоящее оборудование. При соответствующем оборудовании возможность распознавания на значительных расстояниях от камеры.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dirty="0">
                <a:solidFill>
                  <a:srgbClr val="000000"/>
                </a:solidFill>
                <a:ea typeface="DejaVu Sans" charset="0"/>
                <a:cs typeface="DejaVu Sans" charset="0"/>
              </a:rPr>
              <a:t>Недостатки. Низкая статистическая достоверность. Предъявляются требования к освещению (например, не удается регистрировать лица входящих с улицы людей в солнечный день). Для многих алгоритмов неприемлемость каких-либо внешних помех, как, например, очки, борода, некоторые элементы прически. Обязательно фронтальное изображение лица, с весьма небольшими отклонениями. Многие алгоритмы не учитывают возможные изменения мимики лица, то есть выражение должно быть нейтральным.</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форме лица</a:t>
            </a:r>
          </a:p>
        </p:txBody>
      </p:sp>
      <p:sp>
        <p:nvSpPr>
          <p:cNvPr id="31746" name="Text Box 2"/>
          <p:cNvSpPr txBox="1">
            <a:spLocks noChangeArrowheads="1"/>
          </p:cNvSpPr>
          <p:nvPr/>
        </p:nvSpPr>
        <p:spPr bwMode="auto">
          <a:xfrm>
            <a:off x="720725" y="1871663"/>
            <a:ext cx="8423275" cy="5184775"/>
          </a:xfrm>
          <a:prstGeom prst="rect">
            <a:avLst/>
          </a:prstGeom>
          <a:noFill/>
          <a:ln w="9525" cap="flat">
            <a:noFill/>
            <a:round/>
            <a:headEnd/>
            <a:tailEnd/>
          </a:ln>
          <a:effectLst/>
        </p:spPr>
        <p:txBody>
          <a:bodyPr lIns="0" tIns="21240" rIns="0" bIns="0"/>
          <a:lstStyle/>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ru-RU" sz="2400">
                <a:solidFill>
                  <a:srgbClr val="000000"/>
                </a:solidFill>
                <a:ea typeface="DejaVu Sans" charset="0"/>
                <a:cs typeface="DejaVu Sans" charset="0"/>
              </a:rPr>
              <a:t>Наиболее классическим методом является метод проецирования шаблона. </a:t>
            </a:r>
          </a:p>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ru-RU" sz="2400">
                <a:solidFill>
                  <a:srgbClr val="000000"/>
                </a:solidFill>
                <a:ea typeface="DejaVu Sans" charset="0"/>
                <a:cs typeface="DejaVu Sans" charset="0"/>
              </a:rPr>
              <a:t>Он состоит в том, что на объект (лицо) проецируется сетка. Далее камера делает снимки со скоростью десятки кадров в секунду, и полученные изображения обрабатываются специальной программой. </a:t>
            </a:r>
          </a:p>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ru-RU" sz="2400">
                <a:solidFill>
                  <a:srgbClr val="000000"/>
                </a:solidFill>
                <a:ea typeface="DejaVu Sans" charset="0"/>
                <a:cs typeface="DejaVu Sans" charset="0"/>
              </a:rPr>
              <a:t> По полученным снимкам восстанавливается 3-D модель лица, на которой выделяются и удаляются ненужные помехи (прическа, борода, усы и очки). </a:t>
            </a:r>
          </a:p>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ru-RU" sz="2400">
                <a:solidFill>
                  <a:srgbClr val="000000"/>
                </a:solidFill>
                <a:ea typeface="DejaVu Sans" charset="0"/>
                <a:cs typeface="DejaVu Sans" charset="0"/>
              </a:rPr>
              <a:t>Затем производится анализ модели — выделяются антропометрические особенности, которые в итоге и записываются в уникальный код, заносящийся в базу данных.</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форме лица</a:t>
            </a:r>
          </a:p>
        </p:txBody>
      </p:sp>
      <p:sp>
        <p:nvSpPr>
          <p:cNvPr id="32770" name="Text Box 2"/>
          <p:cNvSpPr txBox="1">
            <a:spLocks noChangeArrowheads="1"/>
          </p:cNvSpPr>
          <p:nvPr/>
        </p:nvSpPr>
        <p:spPr bwMode="auto">
          <a:xfrm>
            <a:off x="592138" y="1652588"/>
            <a:ext cx="8983662" cy="5403850"/>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Преимущества метода. Отсутствие необходимости контактировать со сканирующим устройством. Низкая чувствительность к внешним факторам, как на самом человеке (появление очков, бороды, изменение прически), так и в его окружении (освещенность, поворот головы). Высокий уровень надежности, сравнимый с методом идентификации по отпечаткам пальцев.</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Недостатки метода. Дороговизна оборудования. Имеющиеся в продаже комплексы превосходили по цене даже сканеры радужной оболочки. Изменения мимики лица и помехи на лице ухудшают статистическую надежность метода. Метод еще недостаточно хорошо разработан, особенно в сравнении с давно применяющейся дактилоскопией, что затрудняет его широкое применение.</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Полные данные о FRR и FAR для алгоритмов этого класса  открыто не приведены.</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термограмме лица</a:t>
            </a:r>
          </a:p>
        </p:txBody>
      </p:sp>
      <p:sp>
        <p:nvSpPr>
          <p:cNvPr id="33794"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dirty="0">
                <a:solidFill>
                  <a:srgbClr val="000000"/>
                </a:solidFill>
                <a:ea typeface="DejaVu Sans" charset="0"/>
                <a:cs typeface="DejaVu Sans" charset="0"/>
              </a:rPr>
              <a:t>В основе данного способа идентификации лежит уникальность распределения на лице артерий, снабжающих кровью кожу, которые выделяют тепло. Для получения термограммы, используются специальные камеры инфракрасного диапазона. В отличие от идентификации по форме лица, этот метод позволяет различать близнецов.</a:t>
            </a:r>
          </a:p>
        </p:txBody>
      </p:sp>
      <p:pic>
        <p:nvPicPr>
          <p:cNvPr id="33795" name="Picture 3"/>
          <p:cNvPicPr>
            <a:picLocks noChangeAspect="1" noChangeArrowheads="1"/>
          </p:cNvPicPr>
          <p:nvPr/>
        </p:nvPicPr>
        <p:blipFill>
          <a:blip r:embed="rId3" cstate="print"/>
          <a:srcRect/>
          <a:stretch>
            <a:fillRect/>
          </a:stretch>
        </p:blipFill>
        <p:spPr bwMode="auto">
          <a:xfrm>
            <a:off x="3911600" y="3671888"/>
            <a:ext cx="5160963" cy="323056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Определения</a:t>
            </a:r>
          </a:p>
        </p:txBody>
      </p:sp>
      <p:sp>
        <p:nvSpPr>
          <p:cNvPr id="6146" name="Text Box 2"/>
          <p:cNvSpPr txBox="1">
            <a:spLocks noChangeArrowheads="1"/>
          </p:cNvSpPr>
          <p:nvPr/>
        </p:nvSpPr>
        <p:spPr bwMode="auto">
          <a:xfrm>
            <a:off x="647700" y="2663825"/>
            <a:ext cx="9072563" cy="2447925"/>
          </a:xfrm>
          <a:prstGeom prst="rect">
            <a:avLst/>
          </a:prstGeom>
          <a:noFill/>
          <a:ln w="9525" cap="flat">
            <a:noFill/>
            <a:round/>
            <a:headEnd/>
            <a:tailEnd/>
          </a:ln>
          <a:effectLst/>
        </p:spPr>
        <p:txBody>
          <a:bodyPr lIns="0" tIns="23040" rIns="0" bIns="0"/>
          <a:lstStyle/>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ИДЕНТИФИКА́ЦИЯ </a:t>
            </a: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[нем. </a:t>
            </a:r>
            <a:r>
              <a:rPr lang="ru-RU" sz="2600" dirty="0" err="1">
                <a:solidFill>
                  <a:srgbClr val="000000"/>
                </a:solidFill>
                <a:ea typeface="DejaVu Sans" charset="0"/>
                <a:cs typeface="DejaVu Sans" charset="0"/>
              </a:rPr>
              <a:t>Identifikation</a:t>
            </a:r>
            <a:r>
              <a:rPr lang="ru-RU" sz="2600" dirty="0">
                <a:solidFill>
                  <a:srgbClr val="000000"/>
                </a:solidFill>
                <a:ea typeface="DejaVu Sans" charset="0"/>
                <a:cs typeface="DejaVu Sans" charset="0"/>
              </a:rPr>
              <a:t>, фр. </a:t>
            </a:r>
            <a:r>
              <a:rPr lang="ru-RU" sz="2600" dirty="0" err="1">
                <a:solidFill>
                  <a:srgbClr val="000000"/>
                </a:solidFill>
                <a:ea typeface="DejaVu Sans" charset="0"/>
                <a:cs typeface="DejaVu Sans" charset="0"/>
              </a:rPr>
              <a:t>identification</a:t>
            </a:r>
            <a:r>
              <a:rPr lang="ru-RU" sz="2600" dirty="0">
                <a:solidFill>
                  <a:srgbClr val="000000"/>
                </a:solidFill>
                <a:ea typeface="DejaVu Sans" charset="0"/>
                <a:cs typeface="DejaVu Sans" charset="0"/>
              </a:rPr>
              <a:t> &lt; </a:t>
            </a:r>
            <a:r>
              <a:rPr lang="ru-RU" sz="2600" dirty="0" err="1">
                <a:solidFill>
                  <a:srgbClr val="000000"/>
                </a:solidFill>
                <a:ea typeface="DejaVu Sans" charset="0"/>
                <a:cs typeface="DejaVu Sans" charset="0"/>
              </a:rPr>
              <a:t>ср.-лат</a:t>
            </a:r>
            <a:r>
              <a:rPr lang="ru-RU" sz="2600" dirty="0">
                <a:solidFill>
                  <a:srgbClr val="000000"/>
                </a:solidFill>
                <a:ea typeface="DejaVu Sans" charset="0"/>
                <a:cs typeface="DejaVu Sans" charset="0"/>
              </a:rPr>
              <a:t>. </a:t>
            </a:r>
            <a:r>
              <a:rPr lang="ru-RU" sz="2600" dirty="0" err="1">
                <a:solidFill>
                  <a:srgbClr val="000000"/>
                </a:solidFill>
                <a:ea typeface="DejaVu Sans" charset="0"/>
                <a:cs typeface="DejaVu Sans" charset="0"/>
              </a:rPr>
              <a:t>identificāre</a:t>
            </a:r>
            <a:r>
              <a:rPr lang="ru-RU" sz="2600" dirty="0">
                <a:solidFill>
                  <a:srgbClr val="000000"/>
                </a:solidFill>
                <a:ea typeface="DejaVu Sans" charset="0"/>
                <a:cs typeface="DejaVu Sans" charset="0"/>
              </a:rPr>
              <a:t> отождествлять].</a:t>
            </a: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Отождествление, установление идентичности (см. идентичный) чего-н.</a:t>
            </a: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a:p>
            <a:pPr indent="107950"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600" dirty="0">
                <a:solidFill>
                  <a:srgbClr val="000000"/>
                </a:solidFill>
                <a:ea typeface="DejaVu Sans" charset="0"/>
                <a:cs typeface="DejaVu Sans" charset="0"/>
              </a:rPr>
              <a:t>Идентификация «1:N» или «1:1»</a:t>
            </a:r>
          </a:p>
          <a:p>
            <a:pPr indent="107950" eaLnBrk="1">
              <a:spcAft>
                <a:spcPts val="1413"/>
              </a:spcAft>
              <a:buClrTx/>
              <a:buSzPct val="4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ru-RU" sz="2600" dirty="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ДНК</a:t>
            </a:r>
          </a:p>
        </p:txBody>
      </p:sp>
      <p:sp>
        <p:nvSpPr>
          <p:cNvPr id="34818"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194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Преимущества данного способы очевидны. Однако, существующие в настоящее время методы получения и обработки ДНК, занимают так много времени, что могут использоваться только для специализированных экспертиз.</a:t>
            </a:r>
          </a:p>
        </p:txBody>
      </p:sp>
      <p:pic>
        <p:nvPicPr>
          <p:cNvPr id="34819" name="Picture 3"/>
          <p:cNvPicPr>
            <a:picLocks noChangeAspect="1" noChangeArrowheads="1"/>
          </p:cNvPicPr>
          <p:nvPr/>
        </p:nvPicPr>
        <p:blipFill>
          <a:blip r:embed="rId3" cstate="print"/>
          <a:srcRect/>
          <a:stretch>
            <a:fillRect/>
          </a:stretch>
        </p:blipFill>
        <p:spPr bwMode="auto">
          <a:xfrm>
            <a:off x="681038" y="4032250"/>
            <a:ext cx="2200275" cy="2703513"/>
          </a:xfrm>
          <a:prstGeom prst="rect">
            <a:avLst/>
          </a:prstGeom>
          <a:noFill/>
          <a:ln w="9525" cap="flat">
            <a:noFill/>
            <a:round/>
            <a:headEnd/>
            <a:tailEnd/>
          </a:ln>
          <a:effectLst/>
        </p:spPr>
      </p:pic>
      <p:pic>
        <p:nvPicPr>
          <p:cNvPr id="34820" name="Picture 4"/>
          <p:cNvPicPr>
            <a:picLocks noChangeAspect="1" noChangeArrowheads="1"/>
          </p:cNvPicPr>
          <p:nvPr/>
        </p:nvPicPr>
        <p:blipFill>
          <a:blip r:embed="rId4" cstate="print"/>
          <a:srcRect/>
          <a:stretch>
            <a:fillRect/>
          </a:stretch>
        </p:blipFill>
        <p:spPr bwMode="auto">
          <a:xfrm>
            <a:off x="4195763" y="3189288"/>
            <a:ext cx="5029200" cy="3843337"/>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503238" y="576263"/>
            <a:ext cx="8496300" cy="720725"/>
          </a:xfrm>
          <a:prstGeom prst="rect">
            <a:avLst/>
          </a:prstGeom>
          <a:noFill/>
          <a:ln w="9525" cap="flat">
            <a:noFill/>
            <a:round/>
            <a:headEnd/>
            <a:tailEnd/>
          </a:ln>
          <a:effectLst/>
        </p:spPr>
        <p:txBody>
          <a:bodyPr lIns="0" tIns="280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a:solidFill>
                  <a:srgbClr val="000000"/>
                </a:solidFill>
                <a:ea typeface="DejaVu Sans" charset="0"/>
                <a:cs typeface="DejaVu Sans" charset="0"/>
              </a:rPr>
              <a:t>Сравнение статических методов идентификации</a:t>
            </a:r>
          </a:p>
        </p:txBody>
      </p:sp>
      <p:sp>
        <p:nvSpPr>
          <p:cNvPr id="35842"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21240" rIns="0" bIns="0"/>
          <a:lstStyle/>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400">
                <a:solidFill>
                  <a:srgbClr val="000000"/>
                </a:solidFill>
                <a:ea typeface="DejaVu Sans" charset="0"/>
                <a:cs typeface="DejaVu Sans" charset="0"/>
              </a:rPr>
              <a:t> Дополнительные характеристики, которые будет иметь каждая из систем по 10-ти бальной шкале</a:t>
            </a:r>
          </a:p>
        </p:txBody>
      </p:sp>
      <p:pic>
        <p:nvPicPr>
          <p:cNvPr id="35843" name="Picture 3"/>
          <p:cNvPicPr>
            <a:picLocks noChangeAspect="1" noChangeArrowheads="1"/>
          </p:cNvPicPr>
          <p:nvPr/>
        </p:nvPicPr>
        <p:blipFill>
          <a:blip r:embed="rId3" cstate="print"/>
          <a:srcRect/>
          <a:stretch>
            <a:fillRect/>
          </a:stretch>
        </p:blipFill>
        <p:spPr bwMode="auto">
          <a:xfrm>
            <a:off x="565150" y="2592388"/>
            <a:ext cx="9010650" cy="424815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503238" y="576263"/>
            <a:ext cx="8496300" cy="720725"/>
          </a:xfrm>
          <a:prstGeom prst="rect">
            <a:avLst/>
          </a:prstGeom>
          <a:noFill/>
          <a:ln w="9525" cap="flat">
            <a:noFill/>
            <a:round/>
            <a:headEnd/>
            <a:tailEnd/>
          </a:ln>
          <a:effectLst/>
        </p:spPr>
        <p:txBody>
          <a:bodyPr lIns="0" tIns="280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a:solidFill>
                  <a:srgbClr val="000000"/>
                </a:solidFill>
                <a:ea typeface="DejaVu Sans" charset="0"/>
                <a:cs typeface="DejaVu Sans" charset="0"/>
              </a:rPr>
              <a:t>Сравнение статических методов идентификации</a:t>
            </a:r>
          </a:p>
        </p:txBody>
      </p:sp>
      <p:sp>
        <p:nvSpPr>
          <p:cNvPr id="36866" name="Text Box 2"/>
          <p:cNvSpPr txBox="1">
            <a:spLocks noChangeArrowheads="1"/>
          </p:cNvSpPr>
          <p:nvPr/>
        </p:nvSpPr>
        <p:spPr bwMode="auto">
          <a:xfrm>
            <a:off x="576263" y="1800225"/>
            <a:ext cx="9072562" cy="4384675"/>
          </a:xfrm>
          <a:prstGeom prst="rect">
            <a:avLst/>
          </a:prstGeom>
          <a:noFill/>
          <a:ln w="9525" cap="flat">
            <a:noFill/>
            <a:round/>
            <a:headEnd/>
            <a:tailEnd/>
          </a:ln>
          <a:effectLst/>
        </p:spPr>
        <p:txBody>
          <a:bodyPr lIns="0" tIns="21240" rIns="0" bIns="0"/>
          <a:lstStyle/>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400">
                <a:solidFill>
                  <a:srgbClr val="000000"/>
                </a:solidFill>
                <a:ea typeface="DejaVu Sans" charset="0"/>
                <a:cs typeface="DejaVu Sans" charset="0"/>
              </a:rPr>
              <a:t>  соотношение FAR и FRR ( при фиксированном FAR)</a:t>
            </a:r>
          </a:p>
          <a:p>
            <a:pPr eaLnBrk="1">
              <a:spcAft>
                <a:spcPts val="1413"/>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ru-RU" sz="2400">
                <a:solidFill>
                  <a:srgbClr val="000000"/>
                </a:solidFill>
                <a:ea typeface="DejaVu Sans" charset="0"/>
                <a:cs typeface="DejaVu Sans" charset="0"/>
              </a:rPr>
              <a:t>  для этих систем:</a:t>
            </a:r>
          </a:p>
        </p:txBody>
      </p:sp>
      <p:pic>
        <p:nvPicPr>
          <p:cNvPr id="36867" name="Picture 3"/>
          <p:cNvPicPr>
            <a:picLocks noChangeAspect="1" noChangeArrowheads="1"/>
          </p:cNvPicPr>
          <p:nvPr/>
        </p:nvPicPr>
        <p:blipFill>
          <a:blip r:embed="rId3" cstate="print"/>
          <a:srcRect/>
          <a:stretch>
            <a:fillRect/>
          </a:stretch>
        </p:blipFill>
        <p:spPr bwMode="auto">
          <a:xfrm>
            <a:off x="947738" y="2905125"/>
            <a:ext cx="8280400" cy="347503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рукописному почерку</a:t>
            </a:r>
          </a:p>
        </p:txBody>
      </p:sp>
      <p:sp>
        <p:nvSpPr>
          <p:cNvPr id="37890" name="Text Box 2"/>
          <p:cNvSpPr txBox="1">
            <a:spLocks noChangeArrowheads="1"/>
          </p:cNvSpPr>
          <p:nvPr/>
        </p:nvSpPr>
        <p:spPr bwMode="auto">
          <a:xfrm>
            <a:off x="576263" y="1511300"/>
            <a:ext cx="5400675" cy="5472113"/>
          </a:xfrm>
          <a:prstGeom prst="rect">
            <a:avLst/>
          </a:prstGeom>
          <a:noFill/>
          <a:ln w="9525" cap="flat">
            <a:noFill/>
            <a:round/>
            <a:headEnd/>
            <a:tailEnd/>
          </a:ln>
          <a:effectLst/>
        </p:spPr>
        <p:txBody>
          <a:bodyPr lIns="0" tIns="17640" rIns="0" bIns="0"/>
          <a:lstStyle/>
          <a:p>
            <a:pPr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000" dirty="0">
                <a:solidFill>
                  <a:srgbClr val="000000"/>
                </a:solidFill>
                <a:ea typeface="DejaVu Sans" charset="0"/>
                <a:cs typeface="DejaVu Sans" charset="0"/>
              </a:rPr>
              <a:t>Как правило, для этого вида идентификации человека используется его роспись (иногда написание кодового слова). Цифровой код идентификации формируется, в зависимости от необходимой степени защиты и наличия оборудования (графический планшет, экран карманного компьютера </a:t>
            </a:r>
            <a:r>
              <a:rPr lang="ru-RU" sz="2000" dirty="0" err="1">
                <a:solidFill>
                  <a:srgbClr val="000000"/>
                </a:solidFill>
                <a:ea typeface="DejaVu Sans" charset="0"/>
                <a:cs typeface="DejaVu Sans" charset="0"/>
              </a:rPr>
              <a:t>Palm</a:t>
            </a:r>
            <a:r>
              <a:rPr lang="ru-RU" sz="2000" dirty="0">
                <a:solidFill>
                  <a:srgbClr val="000000"/>
                </a:solidFill>
                <a:ea typeface="DejaVu Sans" charset="0"/>
                <a:cs typeface="DejaVu Sans" charset="0"/>
              </a:rPr>
              <a:t> и т.д.), двух типов:</a:t>
            </a:r>
          </a:p>
          <a:p>
            <a:pPr marL="430213" indent="-323850" eaLnBrk="1">
              <a:spcAft>
                <a:spcPts val="1413"/>
              </a:spcAft>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000" dirty="0">
                <a:solidFill>
                  <a:srgbClr val="000000"/>
                </a:solidFill>
                <a:ea typeface="DejaVu Sans" charset="0"/>
                <a:cs typeface="DejaVu Sans" charset="0"/>
              </a:rPr>
              <a:t>По самой росписи (для идентификации используется просто степень совпадения двух картинок);</a:t>
            </a:r>
          </a:p>
          <a:p>
            <a:pPr marL="430213" indent="-323850" eaLnBrk="1">
              <a:spcAft>
                <a:spcPts val="1413"/>
              </a:spcAft>
              <a:buSzPct val="45000"/>
              <a:buFont typeface="Wingdings" charset="2"/>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000" dirty="0">
                <a:solidFill>
                  <a:srgbClr val="000000"/>
                </a:solidFill>
                <a:ea typeface="DejaVu Sans" charset="0"/>
                <a:cs typeface="DejaVu Sans" charset="0"/>
              </a:rPr>
              <a:t>По росписи и динамическим характеристикам написания (для идентификации строится свертка, в которую входит информация по росписи, временным характеристикам нанесения росписи и статистическим характеристикам динамики нажима на поверхность).</a:t>
            </a:r>
          </a:p>
        </p:txBody>
      </p:sp>
      <p:pic>
        <p:nvPicPr>
          <p:cNvPr id="37891" name="Picture 3"/>
          <p:cNvPicPr>
            <a:picLocks noChangeAspect="1" noChangeArrowheads="1"/>
          </p:cNvPicPr>
          <p:nvPr/>
        </p:nvPicPr>
        <p:blipFill>
          <a:blip r:embed="rId3" cstate="print"/>
          <a:srcRect/>
          <a:stretch>
            <a:fillRect/>
          </a:stretch>
        </p:blipFill>
        <p:spPr bwMode="auto">
          <a:xfrm>
            <a:off x="6048375" y="2663825"/>
            <a:ext cx="3455988" cy="2808288"/>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клавиатурному почерку</a:t>
            </a:r>
          </a:p>
        </p:txBody>
      </p:sp>
      <p:sp>
        <p:nvSpPr>
          <p:cNvPr id="38914" name="Text Box 2"/>
          <p:cNvSpPr txBox="1">
            <a:spLocks noChangeArrowheads="1"/>
          </p:cNvSpPr>
          <p:nvPr/>
        </p:nvSpPr>
        <p:spPr bwMode="auto">
          <a:xfrm>
            <a:off x="576263" y="1951038"/>
            <a:ext cx="9072562" cy="4024312"/>
          </a:xfrm>
          <a:prstGeom prst="rect">
            <a:avLst/>
          </a:prstGeom>
          <a:noFill/>
          <a:ln w="9525" cap="flat">
            <a:noFill/>
            <a:round/>
            <a:headEnd/>
            <a:tailEnd/>
          </a:ln>
          <a:effectLst/>
        </p:spPr>
        <p:txBody>
          <a:bodyPr lIns="0" tIns="19440" rIns="0" bIns="0"/>
          <a:lstStyle/>
          <a:p>
            <a:pPr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200" dirty="0">
                <a:solidFill>
                  <a:srgbClr val="000000"/>
                </a:solidFill>
                <a:ea typeface="DejaVu Sans" charset="0"/>
                <a:cs typeface="DejaVu Sans" charset="0"/>
              </a:rPr>
              <a:t>Метод в целом аналогичен описанному выше, но вместо росписи используется некое кодовое слово (когда для этого используется личный пароль пользователя, такую аутентификацию называют двухфакторной) и не нужно никакого специального оборудования, кроме стандартной клавиатуры. Основной характеристикой, по которой строится свертка для идентификации, является динамика набора кодового слова.</a:t>
            </a: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dirty="0">
              <a:solidFill>
                <a:srgbClr val="000000"/>
              </a:solidFill>
              <a:ea typeface="DejaVu Sans" charset="0"/>
              <a:cs typeface="DejaVu Sans" charset="0"/>
            </a:endParaRP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dirty="0">
              <a:solidFill>
                <a:srgbClr val="000000"/>
              </a:solidFill>
              <a:ea typeface="DejaVu Sans" charset="0"/>
              <a:cs typeface="DejaVu Sans" charset="0"/>
            </a:endParaRP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dirty="0">
              <a:solidFill>
                <a:srgbClr val="000000"/>
              </a:solidFill>
              <a:ea typeface="DejaVu Sans" charset="0"/>
              <a:cs typeface="DejaVu Sans" charset="0"/>
            </a:endParaRPr>
          </a:p>
        </p:txBody>
      </p:sp>
      <p:pic>
        <p:nvPicPr>
          <p:cNvPr id="38915" name="Picture 3"/>
          <p:cNvPicPr>
            <a:picLocks noChangeAspect="1" noChangeArrowheads="1"/>
          </p:cNvPicPr>
          <p:nvPr/>
        </p:nvPicPr>
        <p:blipFill>
          <a:blip r:embed="rId3" cstate="print"/>
          <a:srcRect/>
          <a:stretch>
            <a:fillRect/>
          </a:stretch>
        </p:blipFill>
        <p:spPr bwMode="auto">
          <a:xfrm>
            <a:off x="3968750" y="4017963"/>
            <a:ext cx="5351463" cy="3014662"/>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По голосу</a:t>
            </a:r>
          </a:p>
        </p:txBody>
      </p:sp>
      <p:sp>
        <p:nvSpPr>
          <p:cNvPr id="39938"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19440" rIns="0" bIns="0"/>
          <a:lstStyle/>
          <a:p>
            <a:pPr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200" dirty="0">
                <a:solidFill>
                  <a:srgbClr val="000000"/>
                </a:solidFill>
                <a:ea typeface="DejaVu Sans" charset="0"/>
                <a:cs typeface="DejaVu Sans" charset="0"/>
              </a:rPr>
              <a:t>Это одна из старейших биометрических технологий. В настоящее время ее развитие активизировалось, ей прочится большое будущее и широкое использование в построении «интеллектуальных зданий». Существует достаточно много способов построения кода идентификации по голосу, как правило, это различные сочетания частотных и статистических характеристик голоса.</a:t>
            </a:r>
          </a:p>
        </p:txBody>
      </p:sp>
      <p:pic>
        <p:nvPicPr>
          <p:cNvPr id="39939" name="Picture 3"/>
          <p:cNvPicPr>
            <a:picLocks noChangeAspect="1" noChangeArrowheads="1"/>
          </p:cNvPicPr>
          <p:nvPr/>
        </p:nvPicPr>
        <p:blipFill>
          <a:blip r:embed="rId3" cstate="print"/>
          <a:srcRect/>
          <a:stretch>
            <a:fillRect/>
          </a:stretch>
        </p:blipFill>
        <p:spPr bwMode="auto">
          <a:xfrm>
            <a:off x="6197600" y="3455988"/>
            <a:ext cx="2657475" cy="1981200"/>
          </a:xfrm>
          <a:prstGeom prst="rect">
            <a:avLst/>
          </a:prstGeom>
          <a:noFill/>
          <a:ln w="9525" cap="flat">
            <a:noFill/>
            <a:round/>
            <a:headEnd/>
            <a:tailEnd/>
          </a:ln>
          <a:effectLst/>
        </p:spPr>
      </p:pic>
      <p:pic>
        <p:nvPicPr>
          <p:cNvPr id="39940" name="Picture 4"/>
          <p:cNvPicPr>
            <a:picLocks noChangeAspect="1" noChangeArrowheads="1"/>
          </p:cNvPicPr>
          <p:nvPr/>
        </p:nvPicPr>
        <p:blipFill>
          <a:blip r:embed="rId4" cstate="print"/>
          <a:srcRect/>
          <a:stretch>
            <a:fillRect/>
          </a:stretch>
        </p:blipFill>
        <p:spPr bwMode="auto">
          <a:xfrm>
            <a:off x="1095375" y="3959225"/>
            <a:ext cx="4232275" cy="2786063"/>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Стандарты </a:t>
            </a:r>
          </a:p>
        </p:txBody>
      </p:sp>
      <p:sp>
        <p:nvSpPr>
          <p:cNvPr id="40962" name="Text Box 2"/>
          <p:cNvSpPr txBox="1">
            <a:spLocks noChangeArrowheads="1"/>
          </p:cNvSpPr>
          <p:nvPr/>
        </p:nvSpPr>
        <p:spPr bwMode="auto">
          <a:xfrm>
            <a:off x="503238" y="1800225"/>
            <a:ext cx="9072562" cy="5256213"/>
          </a:xfrm>
          <a:prstGeom prst="rect">
            <a:avLst/>
          </a:prstGeom>
          <a:noFill/>
          <a:ln w="9525" cap="flat">
            <a:noFill/>
            <a:round/>
            <a:headEnd/>
            <a:tailEnd/>
          </a:ln>
          <a:effectLst/>
        </p:spPr>
        <p:txBody>
          <a:bodyPr lIns="0" tIns="23040" rIns="0" bIns="0"/>
          <a:lstStyle/>
          <a:p>
            <a:pPr marL="432000" indent="-323850" eaLnBrk="1">
              <a:spcAft>
                <a:spcPts val="600"/>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WBF –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Biometric</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Framework</a:t>
            </a:r>
            <a:r>
              <a:rPr lang="ru-RU" sz="1200" dirty="0">
                <a:solidFill>
                  <a:srgbClr val="000000"/>
                </a:solidFill>
                <a:ea typeface="DejaVu Sans" charset="0"/>
                <a:cs typeface="DejaVu Sans" charset="0"/>
              </a:rPr>
              <a:t>. Данный API предоставляется компанией </a:t>
            </a:r>
            <a:r>
              <a:rPr lang="ru-RU" sz="1200" dirty="0" err="1">
                <a:solidFill>
                  <a:srgbClr val="000000"/>
                </a:solidFill>
                <a:ea typeface="DejaVu Sans" charset="0"/>
                <a:cs typeface="DejaVu Sans" charset="0"/>
              </a:rPr>
              <a:t>Microsoft</a:t>
            </a:r>
            <a:r>
              <a:rPr lang="ru-RU" sz="1200" dirty="0">
                <a:solidFill>
                  <a:srgbClr val="000000"/>
                </a:solidFill>
                <a:ea typeface="DejaVu Sans" charset="0"/>
                <a:cs typeface="DejaVu Sans" charset="0"/>
              </a:rPr>
              <a:t> начиная с ОС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7 и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Server</a:t>
            </a:r>
            <a:r>
              <a:rPr lang="ru-RU" sz="1200" dirty="0">
                <a:solidFill>
                  <a:srgbClr val="000000"/>
                </a:solidFill>
                <a:ea typeface="DejaVu Sans" charset="0"/>
                <a:cs typeface="DejaVu Sans" charset="0"/>
              </a:rPr>
              <a:t> 2008 (для серверных версий). На данном этапе поддерживается только работа со сканерами отпечатков пальцев,</a:t>
            </a:r>
          </a:p>
          <a:p>
            <a:pPr marL="430213" indent="-323850" eaLnBrk="1">
              <a:spcAft>
                <a:spcPts val="600"/>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BSAPI – собственный API компании UPEK (теперь это часть компании </a:t>
            </a:r>
            <a:r>
              <a:rPr lang="ru-RU" sz="1200" dirty="0" err="1">
                <a:solidFill>
                  <a:srgbClr val="000000"/>
                </a:solidFill>
                <a:ea typeface="DejaVu Sans" charset="0"/>
                <a:cs typeface="DejaVu Sans" charset="0"/>
              </a:rPr>
              <a:t>Authentec</a:t>
            </a:r>
            <a:r>
              <a:rPr lang="ru-RU" sz="1200" dirty="0">
                <a:solidFill>
                  <a:srgbClr val="000000"/>
                </a:solidFill>
                <a:ea typeface="DejaVu Sans" charset="0"/>
                <a:cs typeface="DejaVu Sans" charset="0"/>
              </a:rPr>
              <a:t>), который является </a:t>
            </a:r>
            <a:r>
              <a:rPr lang="ru-RU" sz="1200" dirty="0" err="1">
                <a:solidFill>
                  <a:srgbClr val="000000"/>
                </a:solidFill>
                <a:ea typeface="DejaVu Sans" charset="0"/>
                <a:cs typeface="DejaVu Sans" charset="0"/>
              </a:rPr>
              <a:t>кросс-платформенным</a:t>
            </a:r>
            <a:r>
              <a:rPr lang="ru-RU" sz="1200" dirty="0">
                <a:solidFill>
                  <a:srgbClr val="000000"/>
                </a:solidFill>
                <a:ea typeface="DejaVu Sans" charset="0"/>
                <a:cs typeface="DejaVu Sans" charset="0"/>
              </a:rPr>
              <a:t>, поддерживая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OS X, </a:t>
            </a:r>
            <a:r>
              <a:rPr lang="ru-RU" sz="1200" dirty="0" err="1">
                <a:solidFill>
                  <a:srgbClr val="000000"/>
                </a:solidFill>
                <a:ea typeface="DejaVu Sans" charset="0"/>
                <a:cs typeface="DejaVu Sans" charset="0"/>
              </a:rPr>
              <a:t>Linux</a:t>
            </a:r>
            <a:r>
              <a:rPr lang="ru-RU" sz="1200" dirty="0">
                <a:solidFill>
                  <a:srgbClr val="000000"/>
                </a:solidFill>
                <a:ea typeface="DejaVu Sans" charset="0"/>
                <a:cs typeface="DejaVu Sans" charset="0"/>
              </a:rPr>
              <a:t>.</a:t>
            </a:r>
          </a:p>
          <a:p>
            <a:pPr marL="430213" indent="-323850" eaLnBrk="1">
              <a:spcAft>
                <a:spcPts val="600"/>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 стандарты являющиеся результатом работы ряда структур из США. Тем не менее, многие из них стали международными, и теперь поддерживаются ISO.</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ANSI/NIST-ITL 1-20079 - разработан для облегчения обмена данными между силовыми структурами США. В этом стандарте рассматривается метод кодирования информации о татуировках, шрамах, лицах и отпечатках.</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NISTIR 6529-A10 - определяет формат контейнера биометрических данных (CBEFF - </a:t>
            </a:r>
            <a:r>
              <a:rPr lang="ru-RU" sz="1200" dirty="0" err="1">
                <a:solidFill>
                  <a:srgbClr val="000000"/>
                </a:solidFill>
                <a:ea typeface="DejaVu Sans" charset="0"/>
                <a:cs typeface="DejaVu Sans" charset="0"/>
              </a:rPr>
              <a:t>Common</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Biometric</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Exchange</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Formats</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Framework</a:t>
            </a:r>
            <a:r>
              <a:rPr lang="ru-RU" sz="1200" dirty="0">
                <a:solidFill>
                  <a:srgbClr val="000000"/>
                </a:solidFill>
                <a:ea typeface="DejaVu Sans" charset="0"/>
                <a:cs typeface="DejaVu Sans" charset="0"/>
              </a:rPr>
              <a:t>), но не формат самих данных. Этот стандарт написан с учетом того, чтобы он мог применяться для любого типа биометрии. В данный момент идентификатор этого документа ANSI INCITS 398. Следует заметить, что СBEFF описывает метод хранения гетерогенных типов биометрии, что позволяет внедрять системы, которые базируются на несколько типах биометрических признаков (</a:t>
            </a:r>
            <a:r>
              <a:rPr lang="ru-RU" sz="1200" dirty="0" err="1">
                <a:solidFill>
                  <a:srgbClr val="000000"/>
                </a:solidFill>
                <a:ea typeface="DejaVu Sans" charset="0"/>
                <a:cs typeface="DejaVu Sans" charset="0"/>
              </a:rPr>
              <a:t>multimodal</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biometrics</a:t>
            </a:r>
            <a:r>
              <a:rPr lang="ru-RU" sz="1200" dirty="0">
                <a:solidFill>
                  <a:srgbClr val="000000"/>
                </a:solidFill>
                <a:ea typeface="DejaVu Sans" charset="0"/>
                <a:cs typeface="DejaVu Sans" charset="0"/>
              </a:rPr>
              <a:t>).</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377-2009 – метод трансформации сырых данных отпечатка в области (клетки), с последующим расчетом математических функций, которые описывают кривые в каждой области.</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381 – формат хранения изображения отпечатка пальца и ладони. Данный формат используется </a:t>
            </a:r>
            <a:r>
              <a:rPr lang="ru-RU" sz="1200" dirty="0" err="1">
                <a:solidFill>
                  <a:srgbClr val="000000"/>
                </a:solidFill>
                <a:ea typeface="DejaVu Sans" charset="0"/>
                <a:cs typeface="DejaVu Sans" charset="0"/>
              </a:rPr>
              <a:t>Microsoft</a:t>
            </a:r>
            <a:r>
              <a:rPr lang="ru-RU" sz="1200" dirty="0">
                <a:solidFill>
                  <a:srgbClr val="000000"/>
                </a:solidFill>
                <a:ea typeface="DejaVu Sans" charset="0"/>
                <a:cs typeface="DejaVu Sans" charset="0"/>
              </a:rPr>
              <a:t> в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a:t>
            </a:r>
            <a:r>
              <a:rPr lang="ru-RU" sz="1200" dirty="0" err="1">
                <a:solidFill>
                  <a:srgbClr val="000000"/>
                </a:solidFill>
                <a:ea typeface="DejaVu Sans" charset="0"/>
                <a:cs typeface="DejaVu Sans" charset="0"/>
              </a:rPr>
              <a:t>Biometric</a:t>
            </a:r>
            <a:r>
              <a:rPr lang="ru-RU" sz="1200" dirty="0">
                <a:solidFill>
                  <a:srgbClr val="000000"/>
                </a:solidFill>
                <a:ea typeface="DejaVu Sans" charset="0"/>
                <a:cs typeface="DejaVu Sans" charset="0"/>
              </a:rPr>
              <a:t> Framework11. Следует подчеркнуть, что ОС </a:t>
            </a:r>
            <a:r>
              <a:rPr lang="ru-RU" sz="1200" dirty="0" err="1">
                <a:solidFill>
                  <a:srgbClr val="000000"/>
                </a:solidFill>
                <a:ea typeface="DejaVu Sans" charset="0"/>
                <a:cs typeface="DejaVu Sans" charset="0"/>
              </a:rPr>
              <a:t>Windows</a:t>
            </a:r>
            <a:r>
              <a:rPr lang="ru-RU" sz="1200" dirty="0">
                <a:solidFill>
                  <a:srgbClr val="000000"/>
                </a:solidFill>
                <a:ea typeface="DejaVu Sans" charset="0"/>
                <a:cs typeface="DejaVu Sans" charset="0"/>
              </a:rPr>
              <a:t> доминирует на рынке операционных систем, выбор этого формата заставляет других игроков рассмотреть добавление поддержки этого формата, особенно если существует требование взаимодействовать с Windows-системами.</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378 – декларирует формат хранения данных о </a:t>
            </a:r>
            <a:r>
              <a:rPr lang="ru-RU" sz="1200" dirty="0" err="1">
                <a:solidFill>
                  <a:srgbClr val="000000"/>
                </a:solidFill>
                <a:ea typeface="DejaVu Sans" charset="0"/>
                <a:cs typeface="DejaVu Sans" charset="0"/>
              </a:rPr>
              <a:t>минуциях</a:t>
            </a:r>
            <a:r>
              <a:rPr lang="ru-RU" sz="1200" dirty="0">
                <a:solidFill>
                  <a:srgbClr val="000000"/>
                </a:solidFill>
                <a:ea typeface="DejaVu Sans" charset="0"/>
                <a:cs typeface="DejaVu Sans" charset="0"/>
              </a:rPr>
              <a:t> отпечатка, а так же дает точное определение термина «</a:t>
            </a:r>
            <a:r>
              <a:rPr lang="ru-RU" sz="1200" dirty="0" err="1">
                <a:solidFill>
                  <a:srgbClr val="000000"/>
                </a:solidFill>
                <a:ea typeface="DejaVu Sans" charset="0"/>
                <a:cs typeface="DejaVu Sans" charset="0"/>
              </a:rPr>
              <a:t>минуция</a:t>
            </a:r>
            <a:r>
              <a:rPr lang="ru-RU" sz="1200" dirty="0">
                <a:solidFill>
                  <a:srgbClr val="000000"/>
                </a:solidFill>
                <a:ea typeface="DejaVu Sans" charset="0"/>
                <a:cs typeface="DejaVu Sans" charset="0"/>
              </a:rPr>
              <a:t>». Формат предусматривает возможность паковать в едином блоке информацию о разных пальцах, или разные виды одного пальца. Это компактный формат - общий размер данных о двух пальцах (по 27 и 22 </a:t>
            </a:r>
            <a:r>
              <a:rPr lang="ru-RU" sz="1200" dirty="0" err="1">
                <a:solidFill>
                  <a:srgbClr val="000000"/>
                </a:solidFill>
                <a:ea typeface="DejaVu Sans" charset="0"/>
                <a:cs typeface="DejaVu Sans" charset="0"/>
              </a:rPr>
              <a:t>минуции</a:t>
            </a:r>
            <a:r>
              <a:rPr lang="ru-RU" sz="1200" dirty="0">
                <a:solidFill>
                  <a:srgbClr val="000000"/>
                </a:solidFill>
                <a:ea typeface="DejaVu Sans" charset="0"/>
                <a:cs typeface="DejaVu Sans" charset="0"/>
              </a:rPr>
              <a:t>) – 342 байта.</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379 – определяет формат хранения данных об ирисе. Определяет метод хранения изображения в декартовой и в полярной системе координат, методы сжатия, количество цветов в палитре изображения, и т.д.</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396 – определяет формат хранения данных о геометрии руки. Данный стандарт является базой стандарта ISO/IEC NP 19794-10, который находится в стадии разработки.</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385 – определяет формат хранения данных о геометрии лица. В нем определяются типы фотографий лица, метрики качества фотографий, способы анализа изображения человеком и компьютером.</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442-2010 – определяет примитивы для удаленного доступа к биометрическим данным.</a:t>
            </a:r>
          </a:p>
          <a:p>
            <a:pPr marL="862013" lvl="1" indent="-322263" eaLnBrk="1">
              <a:spcAft>
                <a:spcPts val="0"/>
              </a:spcAft>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1200" dirty="0">
                <a:solidFill>
                  <a:srgbClr val="000000"/>
                </a:solidFill>
                <a:ea typeface="DejaVu Sans" charset="0"/>
                <a:cs typeface="DejaVu Sans" charset="0"/>
              </a:rPr>
              <a:t>ANSI INCITS 429 </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sz="1000" dirty="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Стандарты</a:t>
            </a:r>
          </a:p>
        </p:txBody>
      </p:sp>
      <p:sp>
        <p:nvSpPr>
          <p:cNvPr id="41986" name="Text Box 2"/>
          <p:cNvSpPr txBox="1">
            <a:spLocks noChangeArrowheads="1"/>
          </p:cNvSpPr>
          <p:nvPr/>
        </p:nvSpPr>
        <p:spPr bwMode="auto">
          <a:xfrm>
            <a:off x="492125" y="1604963"/>
            <a:ext cx="9072563" cy="6264275"/>
          </a:xfrm>
          <a:prstGeom prst="rect">
            <a:avLst/>
          </a:prstGeom>
          <a:noFill/>
          <a:ln w="9525" cap="flat">
            <a:noFill/>
            <a:round/>
            <a:headEnd/>
            <a:tailEnd/>
          </a:ln>
          <a:effectLst/>
        </p:spPr>
        <p:txBody>
          <a:bodyPr lIns="0" tIns="15840" rIns="0" bIns="0"/>
          <a:lstStyle/>
          <a:p>
            <a:pPr marL="430213" indent="-323850" eaLnBrk="1">
              <a:spcAft>
                <a:spcPts val="575"/>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a:solidFill>
                  <a:srgbClr val="000000"/>
                </a:solidFill>
                <a:ea typeface="DejaVu Sans" charset="0"/>
                <a:cs typeface="DejaVu Sans" charset="0"/>
              </a:rPr>
              <a:t>BioAPI является стандартом BioAPI Consortium, разработанным специально для унификации программных интерфейсов программного обеспечения разработчиков биометрических устройств.</a:t>
            </a:r>
          </a:p>
          <a:p>
            <a:pPr marL="430213" indent="-323850" eaLnBrk="1">
              <a:spcAft>
                <a:spcPts val="575"/>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a:solidFill>
                  <a:srgbClr val="000000"/>
                </a:solidFill>
                <a:ea typeface="DejaVu Sans" charset="0"/>
                <a:cs typeface="DejaVu Sans" charset="0"/>
              </a:rPr>
              <a:t>AAMVA Fingerprint Minutiae Format/National Standard for the Driver License/Identification Card DL/ID-2000 - американский стандарт на формат представления, хранения и передачи отпечатков пальцев для водительских прав. Совместим со спецификациями BioAPI и стандартом CBEFF.</a:t>
            </a:r>
          </a:p>
          <a:p>
            <a:pPr marL="430213" indent="-323850" eaLnBrk="1">
              <a:spcAft>
                <a:spcPts val="575"/>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a:solidFill>
                  <a:srgbClr val="000000"/>
                </a:solidFill>
                <a:ea typeface="DejaVu Sans" charset="0"/>
                <a:cs typeface="DejaVu Sans" charset="0"/>
              </a:rPr>
              <a:t>CBEFF (Common Biometric Exchange File Format) — единый формат представления биометрических данных, который предлагается для замены биометрических форматов, используемых производителями различных сегментов рынка биометрических систем, в своем оборудовании и программном обеспечении.</a:t>
            </a:r>
          </a:p>
          <a:p>
            <a:pPr marL="430213" indent="-323850" eaLnBrk="1">
              <a:spcAft>
                <a:spcPts val="575"/>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a:solidFill>
                  <a:srgbClr val="000000"/>
                </a:solidFill>
                <a:ea typeface="DejaVu Sans" charset="0"/>
                <a:cs typeface="DejaVu Sans" charset="0"/>
              </a:rPr>
              <a:t>CDSA/HRS (Human Recognition Services) - биометрический модуль в архитектуре Common Data Security Architecture, разработанной Intel Architecture Labs и одобренного консорциумом Open Group. CDSA определяет набор API, охватывающих разные компоненты защиты, в список которых благодаря HRS добавлена и биометрия. CDSA/HRS совместим со спецификациями BioAPI и стандартом CBEFF.</a:t>
            </a:r>
          </a:p>
          <a:p>
            <a:pPr marL="430213" indent="-323850" eaLnBrk="1">
              <a:spcAft>
                <a:spcPts val="575"/>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a:solidFill>
                  <a:srgbClr val="000000"/>
                </a:solidFill>
                <a:ea typeface="DejaVu Sans" charset="0"/>
                <a:cs typeface="DejaVu Sans" charset="0"/>
              </a:rPr>
              <a:t>ANSI/NIST-ITL 1-2000 Fingerprint Standard Revision – американский стандарт, определяющий общий формат представления и передачи данных по отпечаткам пальцев, лицу, нательным шрамам и татуировкам для использования в правоохранительных органах США.</a:t>
            </a:r>
          </a:p>
          <a:p>
            <a:pPr marL="431800" indent="-322263" eaLnBrk="1">
              <a:spcAft>
                <a:spcPts val="575"/>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Стандарты</a:t>
            </a:r>
          </a:p>
        </p:txBody>
      </p:sp>
      <p:sp>
        <p:nvSpPr>
          <p:cNvPr id="43010" name="Text Box 2"/>
          <p:cNvSpPr txBox="1">
            <a:spLocks noChangeArrowheads="1"/>
          </p:cNvSpPr>
          <p:nvPr/>
        </p:nvSpPr>
        <p:spPr bwMode="auto">
          <a:xfrm>
            <a:off x="503238" y="1871663"/>
            <a:ext cx="9072562" cy="5256212"/>
          </a:xfrm>
          <a:prstGeom prst="rect">
            <a:avLst/>
          </a:prstGeom>
          <a:noFill/>
          <a:ln w="9525" cap="flat">
            <a:noFill/>
            <a:round/>
            <a:headEnd/>
            <a:tailEnd/>
          </a:ln>
          <a:effectLst/>
        </p:spPr>
        <p:txBody>
          <a:bodyPr lIns="0" tIns="194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ГОСТ Р ИСО/МЭК 19794-2-2005 «Автоматическая идентификация. Идентификация биометрическая. Форматы обмена биометрическими данными. Часть 2. Данные изображения отпечатка пальца</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ГОСТ Р ИСО/МЭК 19794-4-2006 «Автоматическая идентификация. Идентификация биометрическая. Форматы обмена биометрическими данными. Часть 4. Данные изображения отпечатка пальцев»</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ГОСТ Р ИСО/МЭК 19794-5-2006 «Автоматическая идентификация. Идентификация биометрическая. Форматы обмена биометрическими данными. Часть 5. Данные изображения лица».</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200">
                <a:solidFill>
                  <a:srgbClr val="000000"/>
                </a:solidFill>
                <a:ea typeface="DejaVu Sans" charset="0"/>
                <a:cs typeface="DejaVu Sans" charset="0"/>
              </a:rPr>
              <a:t>ГОСТ Р ИСО/МЭК 19794-6-2006 «Автоматическая идентификация. Идентификация биометрическая. Форматы обмена биометрическими данными. Часть 6. Данные изображения радужной оболочки глаза».</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sz="220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Обилие биометрических методов</a:t>
            </a:r>
          </a:p>
        </p:txBody>
      </p:sp>
      <p:sp>
        <p:nvSpPr>
          <p:cNvPr id="44034"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19440" rIns="0" bIns="0"/>
          <a:lstStyle/>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200">
                <a:solidFill>
                  <a:srgbClr val="000000"/>
                </a:solidFill>
                <a:ea typeface="DejaVu Sans" charset="0"/>
                <a:cs typeface="DejaVu Sans" charset="0"/>
              </a:rPr>
              <a:t>     Распределение биометрического рынка в последние годы. В каждом втором источнике эти данные колеблются на 15-20 процентов, так что это всего лишь оценочное представление. Так же тут под понятием «геометрия руки» скрываются два разных метода.</a:t>
            </a:r>
          </a:p>
        </p:txBody>
      </p:sp>
      <p:pic>
        <p:nvPicPr>
          <p:cNvPr id="44035" name="Picture 3"/>
          <p:cNvPicPr>
            <a:picLocks noChangeAspect="1" noChangeArrowheads="1"/>
          </p:cNvPicPr>
          <p:nvPr/>
        </p:nvPicPr>
        <p:blipFill>
          <a:blip r:embed="rId3" cstate="print"/>
          <a:srcRect/>
          <a:stretch>
            <a:fillRect/>
          </a:stretch>
        </p:blipFill>
        <p:spPr bwMode="auto">
          <a:xfrm>
            <a:off x="2238375" y="3279775"/>
            <a:ext cx="5897563" cy="38481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Определения</a:t>
            </a:r>
          </a:p>
        </p:txBody>
      </p:sp>
      <p:sp>
        <p:nvSpPr>
          <p:cNvPr id="7170" name="Text Box 2"/>
          <p:cNvSpPr txBox="1">
            <a:spLocks noChangeArrowheads="1"/>
          </p:cNvSpPr>
          <p:nvPr/>
        </p:nvSpPr>
        <p:spPr bwMode="auto">
          <a:xfrm>
            <a:off x="503238" y="1800225"/>
            <a:ext cx="9072562" cy="5184775"/>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Идентификация — это процесс распознавания элемента системы, обычно с помощью заранее определенного идентификатора или другой уникальной информации - каждый субъект или объект системы должен быть однозначно идентифицируем.</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Идентификация в информационных системах — присвоение субъектам и объектам идентификатора и / или сравнение идентификатора с перечнем присвоенных идентификаторов.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Термин «идентификация» в отношении личности пользователей в информационной безопасности часто ошибочно используется на месте понятий аутентификация и авторизация.</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Аутентификация - это проверка подлинности идентификации пользователя, процесса, устройства или другого компонента системы (обычно осуществляется перед разрешением доступа).</a:t>
            </a:r>
          </a:p>
          <a:p>
            <a:pPr marL="431800" indent="-322263" eaLnBrk="1">
              <a:spcAft>
                <a:spcPts val="1413"/>
              </a:spcAft>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ru-RU" sz="2400">
              <a:solidFill>
                <a:srgbClr val="000000"/>
              </a:solidFill>
              <a:ea typeface="DejaVu Sans" charset="0"/>
              <a:cs typeface="DejaVu Sans"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215900" y="428625"/>
            <a:ext cx="9215438" cy="1016000"/>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3600">
                <a:solidFill>
                  <a:srgbClr val="000000"/>
                </a:solidFill>
                <a:ea typeface="DejaVu Sans" charset="0"/>
                <a:cs typeface="DejaVu Sans" charset="0"/>
              </a:rPr>
              <a:t>Уникальные биометрические характеристики</a:t>
            </a:r>
          </a:p>
        </p:txBody>
      </p:sp>
      <p:sp>
        <p:nvSpPr>
          <p:cNvPr id="9218" name="Text Box 2"/>
          <p:cNvSpPr txBox="1">
            <a:spLocks noChangeArrowheads="1"/>
          </p:cNvSpPr>
          <p:nvPr/>
        </p:nvSpPr>
        <p:spPr bwMode="auto">
          <a:xfrm>
            <a:off x="503238" y="1800225"/>
            <a:ext cx="9072562" cy="4384675"/>
          </a:xfrm>
          <a:prstGeom prst="rect">
            <a:avLst/>
          </a:prstGeom>
          <a:noFill/>
          <a:ln w="9525" cap="flat">
            <a:noFill/>
            <a:round/>
            <a:headEnd/>
            <a:tailEnd/>
          </a:ln>
          <a:effectLst/>
        </p:spPr>
        <p:txBody>
          <a:bodyPr lIns="0" tIns="58320" rIns="0" bIns="0"/>
          <a:lstStyle/>
          <a:p>
            <a:pPr marL="431800" indent="-322263" algn="ctr"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6600">
                <a:solidFill>
                  <a:srgbClr val="000000"/>
                </a:solidFill>
                <a:ea typeface="DejaVu Sans" charset="0"/>
                <a:cs typeface="DejaVu Sans" charset="0"/>
              </a:rPr>
              <a:t>Нужна ли аутентификация </a:t>
            </a:r>
          </a:p>
          <a:p>
            <a:pPr marL="431800" indent="-322263" algn="ctr"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6600">
                <a:solidFill>
                  <a:srgbClr val="000000"/>
                </a:solidFill>
                <a:ea typeface="DejaVu Sans" charset="0"/>
                <a:cs typeface="DejaVu Sans" charset="0"/>
              </a:rPr>
              <a:t>при использовании биометрических данных?</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03238" y="301625"/>
            <a:ext cx="9070975" cy="1262063"/>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3600">
                <a:solidFill>
                  <a:srgbClr val="000000"/>
                </a:solidFill>
                <a:ea typeface="DejaVu Sans" charset="0"/>
                <a:cs typeface="DejaVu Sans" charset="0"/>
              </a:rPr>
              <a:t>Биометрические методы идентификации</a:t>
            </a:r>
          </a:p>
        </p:txBody>
      </p:sp>
      <p:sp>
        <p:nvSpPr>
          <p:cNvPr id="10242" name="Text Box 2"/>
          <p:cNvSpPr txBox="1">
            <a:spLocks noChangeArrowheads="1"/>
          </p:cNvSpPr>
          <p:nvPr/>
        </p:nvSpPr>
        <p:spPr bwMode="auto">
          <a:xfrm>
            <a:off x="576263" y="1665288"/>
            <a:ext cx="9070975" cy="5389562"/>
          </a:xfrm>
          <a:prstGeom prst="rect">
            <a:avLst/>
          </a:prstGeom>
          <a:noFill/>
          <a:ln w="9525" cap="flat">
            <a:noFill/>
            <a:round/>
            <a:headEnd/>
            <a:tailEnd/>
          </a:ln>
          <a:effectLst/>
        </p:spPr>
        <p:txBody>
          <a:bodyPr lIns="0" tIns="17640" rIns="0" bIns="0" anchor="ctr"/>
          <a:lstStyle/>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Криминалистика. Биометрические идентификаторы используются для распознавания жертв (неопознанных трупов) и защиты детей от киднеппинга.</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Маркетинг. Используются методы биометрии для идентификации владельцев  карт лояльности.</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Системы учета времени на работе, в образовательных учреждениях и т.п.</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Системы безопасности. Применяются для контроля доступа в помещение и контроля доступа к информационным ресурсам</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Системы голосования. При функционировании автоматизированной системы голосования требуется надежная идентификация/аутентификация граждан, участвующих в голосовании</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Согласно действующим международным требованиям, например стандарту ICAO, паспорта должны содержать биометрический раздел. Кроме того, с недавнего времени страны Шенгенской зоны начали выдавать биометрические визы.</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Биометрические идентификаторы применяются для учета мигрантов и иностранных работников, что позволяет идентифицировать людей даже при отсутствии документов.</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000">
                <a:solidFill>
                  <a:srgbClr val="000000"/>
                </a:solidFill>
                <a:ea typeface="DejaVu Sans" charset="0"/>
                <a:cs typeface="DejaVu Sans" charset="0"/>
              </a:rPr>
              <a:t>Для организации справедливого распределения социальной помощи населению (Индия, Пакистан),  медицинского  обслуживания применяются системы биометрической идентификации граждан.</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03238" y="301625"/>
            <a:ext cx="9070975" cy="1262063"/>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3600">
                <a:solidFill>
                  <a:srgbClr val="000000"/>
                </a:solidFill>
                <a:ea typeface="DejaVu Sans" charset="0"/>
                <a:cs typeface="DejaVu Sans" charset="0"/>
              </a:rPr>
              <a:t>Биометрические методы идентификации</a:t>
            </a:r>
          </a:p>
        </p:txBody>
      </p:sp>
      <p:sp>
        <p:nvSpPr>
          <p:cNvPr id="11266" name="Text Box 2"/>
          <p:cNvSpPr txBox="1">
            <a:spLocks noChangeArrowheads="1"/>
          </p:cNvSpPr>
          <p:nvPr/>
        </p:nvSpPr>
        <p:spPr bwMode="auto">
          <a:xfrm>
            <a:off x="720725" y="1763713"/>
            <a:ext cx="9070975" cy="5095875"/>
          </a:xfrm>
          <a:prstGeom prst="rect">
            <a:avLst/>
          </a:prstGeom>
          <a:noFill/>
          <a:ln w="9525" cap="flat">
            <a:noFill/>
            <a:round/>
            <a:headEnd/>
            <a:tailEnd/>
          </a:ln>
          <a:effectLst/>
        </p:spPr>
        <p:txBody>
          <a:bodyPr lIns="0" tIns="21240" rIns="0" bIns="0" anchor="ctr"/>
          <a:lstStyle/>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Идентификация по любой биометрической системе проходит </a:t>
            </a: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четыре стадии: </a:t>
            </a: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solidFill>
                <a:srgbClr val="000000"/>
              </a:solidFill>
              <a:ea typeface="DejaVu Sans" charset="0"/>
              <a:cs typeface="DejaVu Sans" charset="0"/>
            </a:endParaRP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Запись – физический или поведенческий образец запоминается системой;</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Выделение – уникальная информация выносится из образца и составляется биометрический образец;</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Сравнение – сохраненный образец сравнивается с представленным;</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Совпадение/несовпадение - система решает, совпадают ли биометрические образцы, и выносит решение.</a:t>
            </a: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solidFill>
                <a:srgbClr val="000000"/>
              </a:solidFill>
              <a:ea typeface="DejaVu Sans" charset="0"/>
              <a:cs typeface="DejaVu Sans" charset="0"/>
            </a:endParaRP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solidFill>
                <a:srgbClr val="000000"/>
              </a:solidFill>
              <a:ea typeface="DejaVu Sans" charset="0"/>
              <a:cs typeface="DejaVu Sans" charset="0"/>
            </a:endParaRP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Можно выделить два класса методов идентификации:</a:t>
            </a:r>
          </a:p>
          <a:p>
            <a:pPr eaLnBrk="1">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endParaRPr lang="ru-RU">
              <a:solidFill>
                <a:srgbClr val="000000"/>
              </a:solidFill>
              <a:ea typeface="DejaVu Sans" charset="0"/>
              <a:cs typeface="DejaVu Sans" charset="0"/>
            </a:endParaRP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Статические методы идентификации</a:t>
            </a:r>
          </a:p>
          <a:p>
            <a:pPr eaLnBrk="1">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sz="2400">
                <a:solidFill>
                  <a:srgbClr val="000000"/>
                </a:solidFill>
                <a:ea typeface="DejaVu Sans" charset="0"/>
                <a:cs typeface="DejaVu Sans" charset="0"/>
              </a:rPr>
              <a:t>Динамические методы идентификации</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2484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800">
                <a:solidFill>
                  <a:srgbClr val="000000"/>
                </a:solidFill>
                <a:ea typeface="DejaVu Sans" charset="0"/>
                <a:cs typeface="DejaVu Sans" charset="0"/>
              </a:rPr>
              <a:t>Характеристики биометрических систем</a:t>
            </a:r>
          </a:p>
        </p:txBody>
      </p:sp>
      <p:sp>
        <p:nvSpPr>
          <p:cNvPr id="12290" name="Text Box 2"/>
          <p:cNvSpPr txBox="1">
            <a:spLocks noChangeArrowheads="1"/>
          </p:cNvSpPr>
          <p:nvPr/>
        </p:nvSpPr>
        <p:spPr bwMode="auto">
          <a:xfrm>
            <a:off x="576263" y="1584325"/>
            <a:ext cx="9072562" cy="5256213"/>
          </a:xfrm>
          <a:prstGeom prst="rect">
            <a:avLst/>
          </a:prstGeom>
          <a:noFill/>
          <a:ln w="9525" cap="flat">
            <a:noFill/>
            <a:round/>
            <a:headEnd/>
            <a:tailEnd/>
          </a:ln>
          <a:effectLst/>
        </p:spPr>
        <p:txBody>
          <a:bodyPr lIns="0" tIns="21240" rIns="0" bIns="0"/>
          <a:lstStyle/>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Ошибка регистрации - Failure to Enroll Rate (FTE) - определяет процент людей, не обладающих возможностью зарегистрироваться в системе. FTE может быть определена для каждого человека в отдельности.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Если человек вообще не может быть зарегистрирован в системе или после регистрации не может быть распознан, такой случай относят к Failure to Acquire Rate (FTA) - вероятности ошибки сбора данных.</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Вероятность ложного недопуска (ошибка первого рода) - False Rejection Rate (FRR) - для зарегистрированных в системе людей определяет процент случаев отказа в доступе. </a:t>
            </a:r>
          </a:p>
          <a:p>
            <a:pPr marL="430213" indent="-323850" eaLnBrk="1">
              <a:spcAft>
                <a:spcPts val="1413"/>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ru-RU" sz="2400">
                <a:solidFill>
                  <a:srgbClr val="000000"/>
                </a:solidFill>
                <a:ea typeface="DejaVu Sans" charset="0"/>
                <a:cs typeface="DejaVu Sans" charset="0"/>
              </a:rPr>
              <a:t>Вероятность ложного допуска (ошибка второго рода) - False Acceptance Rate (FAR) - вероятность допуска не зарегистрированного в системе человека.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503238" y="576263"/>
            <a:ext cx="7199312" cy="720725"/>
          </a:xfrm>
          <a:prstGeom prst="rect">
            <a:avLst/>
          </a:prstGeom>
          <a:noFill/>
          <a:ln w="9525" cap="flat">
            <a:noFill/>
            <a:round/>
            <a:headEnd/>
            <a:tailEnd/>
          </a:ln>
          <a:effectLst/>
        </p:spPr>
        <p:txBody>
          <a:bodyPr lIns="0" tIns="31680" rIns="0" bIns="0" anchor="ct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600">
                <a:solidFill>
                  <a:srgbClr val="000000"/>
                </a:solidFill>
                <a:ea typeface="DejaVu Sans" charset="0"/>
                <a:cs typeface="DejaVu Sans" charset="0"/>
              </a:rPr>
              <a:t>Пример значимости FAR и FRR</a:t>
            </a:r>
          </a:p>
        </p:txBody>
      </p:sp>
      <p:sp>
        <p:nvSpPr>
          <p:cNvPr id="13314" name="Text Box 2"/>
          <p:cNvSpPr txBox="1">
            <a:spLocks noChangeArrowheads="1"/>
          </p:cNvSpPr>
          <p:nvPr/>
        </p:nvSpPr>
        <p:spPr bwMode="auto">
          <a:xfrm>
            <a:off x="503238" y="1800225"/>
            <a:ext cx="9072562" cy="5111750"/>
          </a:xfrm>
          <a:prstGeom prst="rect">
            <a:avLst/>
          </a:prstGeom>
          <a:noFill/>
          <a:ln w="9525" cap="flat">
            <a:noFill/>
            <a:round/>
            <a:headEnd/>
            <a:tailEnd/>
          </a:ln>
          <a:effectLst/>
        </p:spPr>
        <p:txBody>
          <a:bodyPr lIns="0" tIns="21240" rIns="0" bIns="0"/>
          <a:lstStyle/>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a:solidFill>
                  <a:srgbClr val="000000"/>
                </a:solidFill>
                <a:ea typeface="DejaVu Sans" charset="0"/>
                <a:cs typeface="DejaVu Sans" charset="0"/>
              </a:rPr>
              <a:t>    Можно оценить, как часто будут возникать ложные совпадения, если установить систему идентификации на проходной организации с численностью персонала N человек. Вероятность ложного совпадения полученного сканером отпечатка пальца для базы данных из N отпечатков равна FAR∙N. И каждый день через пункт контроля доступа проходит тоже порядка N человек. Тогда вероятность ошибки за рабочий день FAR∙(N∙N). Вероятность ошибки за единицу времени может сильно варьироваться, но </a:t>
            </a:r>
            <a:r>
              <a:rPr lang="ru-RU" sz="2400" dirty="0" smtClean="0">
                <a:solidFill>
                  <a:srgbClr val="000000"/>
                </a:solidFill>
                <a:ea typeface="DejaVu Sans" charset="0"/>
                <a:cs typeface="DejaVu Sans" charset="0"/>
              </a:rPr>
              <a:t>если будем </a:t>
            </a:r>
            <a:r>
              <a:rPr lang="ru-RU" sz="2400" dirty="0">
                <a:solidFill>
                  <a:srgbClr val="000000"/>
                </a:solidFill>
                <a:ea typeface="DejaVu Sans" charset="0"/>
                <a:cs typeface="DejaVu Sans" charset="0"/>
              </a:rPr>
              <a:t>считать допустимым одну ошибку в течение рабочего дня, то:</a:t>
            </a: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sz="2400" dirty="0">
              <a:solidFill>
                <a:srgbClr val="000000"/>
              </a:solidFill>
              <a:ea typeface="DejaVu Sans" charset="0"/>
              <a:cs typeface="DejaVu Sans" charset="0"/>
            </a:endParaRPr>
          </a:p>
          <a:p>
            <a:pPr marL="431800" indent="-322263" eaLnBrk="1">
              <a:spcAft>
                <a:spcPts val="1413"/>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sz="2400" dirty="0" smtClean="0">
                <a:solidFill>
                  <a:srgbClr val="000000"/>
                </a:solidFill>
                <a:ea typeface="DejaVu Sans" charset="0"/>
                <a:cs typeface="DejaVu Sans" charset="0"/>
              </a:rPr>
              <a:t>Тогда </a:t>
            </a:r>
            <a:r>
              <a:rPr lang="ru-RU" sz="2400" dirty="0">
                <a:solidFill>
                  <a:srgbClr val="000000"/>
                </a:solidFill>
                <a:ea typeface="DejaVu Sans" charset="0"/>
                <a:cs typeface="DejaVu Sans" charset="0"/>
              </a:rPr>
              <a:t>получим, что стабильная работа системы идентификации при FAR=0.1% =0.001 возможна при численности персонала N≈30.</a:t>
            </a:r>
          </a:p>
        </p:txBody>
      </p:sp>
      <p:pic>
        <p:nvPicPr>
          <p:cNvPr id="13315" name="Picture 3"/>
          <p:cNvPicPr>
            <a:picLocks noChangeAspect="1" noChangeArrowheads="1"/>
          </p:cNvPicPr>
          <p:nvPr/>
        </p:nvPicPr>
        <p:blipFill>
          <a:blip r:embed="rId3" cstate="print"/>
          <a:srcRect/>
          <a:stretch>
            <a:fillRect/>
          </a:stretch>
        </p:blipFill>
        <p:spPr bwMode="auto">
          <a:xfrm>
            <a:off x="2468544" y="4851407"/>
            <a:ext cx="4824413" cy="1079500"/>
          </a:xfrm>
          <a:prstGeom prst="rect">
            <a:avLst/>
          </a:prstGeom>
          <a:noFill/>
          <a:ln w="9525" cap="flat">
            <a:noFill/>
            <a:round/>
            <a:headEnd/>
            <a:tailEnd/>
          </a:ln>
          <a:effec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DejaVu Sans"/>
        <a:cs typeface="DejaVu Sans"/>
      </a:majorFont>
      <a:minorFont>
        <a:latin typeface="Times New Roman"/>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DejaVu Sans"/>
        <a:cs typeface="DejaVu Sans"/>
      </a:majorFont>
      <a:minorFont>
        <a:latin typeface="Times New Roman"/>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3285</Words>
  <Application>Microsoft Office PowerPoint</Application>
  <PresentationFormat>Произвольный</PresentationFormat>
  <Paragraphs>248</Paragraphs>
  <Slides>39</Slides>
  <Notes>39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39</vt:i4>
      </vt:variant>
    </vt:vector>
  </HeadingPairs>
  <TitlesOfParts>
    <vt:vector size="46" baseType="lpstr">
      <vt:lpstr>Times New Roman</vt:lpstr>
      <vt:lpstr>DejaVu Sans</vt:lpstr>
      <vt:lpstr>Wingdings</vt:lpstr>
      <vt:lpstr>StarSymbol</vt:lpstr>
      <vt:lpstr>Symbol</vt:lpstr>
      <vt:lpstr>Тема Office</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3</dc:title>
  <dc:subject/>
  <dc:creator>USER</dc:creator>
  <cp:keywords/>
  <dc:description/>
  <cp:lastModifiedBy>Admin</cp:lastModifiedBy>
  <cp:revision>15</cp:revision>
  <cp:lastPrinted>1601-01-01T00:00:00Z</cp:lastPrinted>
  <dcterms:created xsi:type="dcterms:W3CDTF">2014-02-17T07:25:41Z</dcterms:created>
  <dcterms:modified xsi:type="dcterms:W3CDTF">2016-02-10T03:13:13Z</dcterms:modified>
</cp:coreProperties>
</file>